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2" r:id="rId2"/>
    <p:sldId id="278" r:id="rId3"/>
    <p:sldId id="281" r:id="rId4"/>
    <p:sldId id="283" r:id="rId5"/>
    <p:sldId id="282" r:id="rId6"/>
    <p:sldId id="292" r:id="rId7"/>
    <p:sldId id="284" r:id="rId8"/>
    <p:sldId id="285" r:id="rId9"/>
    <p:sldId id="300" r:id="rId10"/>
    <p:sldId id="303" r:id="rId11"/>
    <p:sldId id="301" r:id="rId12"/>
    <p:sldId id="304" r:id="rId13"/>
    <p:sldId id="287" r:id="rId14"/>
    <p:sldId id="305" r:id="rId15"/>
    <p:sldId id="288" r:id="rId16"/>
    <p:sldId id="306" r:id="rId17"/>
    <p:sldId id="289" r:id="rId18"/>
    <p:sldId id="290" r:id="rId19"/>
    <p:sldId id="296" r:id="rId20"/>
    <p:sldId id="307" r:id="rId21"/>
    <p:sldId id="302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7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55AF8-3A47-E14C-BDD6-7F987165F94F}" type="datetimeFigureOut">
              <a:rPr lang="en-HU" smtClean="0"/>
              <a:t>03/10/2022</a:t>
            </a:fld>
            <a:endParaRPr lang="en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689C0-3BC9-8B44-8F6D-8D67751400A7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46708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Ebben</a:t>
            </a:r>
            <a:r>
              <a:rPr lang="en-US" dirty="0"/>
              <a:t> </a:t>
            </a:r>
            <a:r>
              <a:rPr lang="en-US" dirty="0" err="1"/>
              <a:t>hiba</a:t>
            </a:r>
            <a:r>
              <a:rPr lang="en-US" dirty="0"/>
              <a:t> van</a:t>
            </a:r>
            <a:endParaRPr lang="en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689C0-3BC9-8B44-8F6D-8D67751400A7}" type="slidenum">
              <a:rPr lang="en-HU" smtClean="0"/>
              <a:t>21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11712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2B1BAD-8E59-4087-BF0B-68BDB465F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D491A7A-F54D-4492-A27F-B46D7862C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F46A546-D827-4BCE-A783-FC11E97F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D1B1F0-493D-40CD-94CE-4BE40B7AA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AE460F5-053D-4A87-97BE-D14916D85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5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42F469-CC75-4DE5-B36C-B42052C33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1139943-4CDC-48A9-A6C9-A01E4B36E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DD69574-AAD2-4317-8AED-936C3A62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8F8EAC-184D-44CB-969B-8DDE729A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79C4486-A76A-4C5A-955F-FEF8B7AAE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3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A1D1EBE-BDB1-44DD-B13A-FD9EE61BA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37C996B-A4C1-498C-AFC1-68B4CAA72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A1155CA-0A8C-43E6-B240-7CC654066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DAAA3A7-B971-40E5-9FE2-664BF1F5C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DE954DC-9C99-41F2-8BA5-237859543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0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7A5913-6A79-4825-B7F0-E6A03A5A7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BE29312-E1AD-4D60-8E8D-6564B8708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560B397-93DD-488A-9113-B49912EC4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CE0D87B-E8A7-4D79-91CF-C6EB08EC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8F6376-A9BB-4341-8BF3-8B4A519D5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BCAE31-C5BE-4354-A332-3D703ECD0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26D0CEC-ECC1-490A-8871-DAF1322EF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9EE9A11-C629-4475-A8B4-B7C7CDF5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B2F8198-5D51-46C4-917D-0ACB5758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78FB986-7773-493E-9E74-1C6B8802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7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BC82A9-DC43-467B-9A8B-C89440E82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3C2FCD1-8C6A-4B43-9A83-99C08ABA5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3E0043F-219A-4DED-B7AE-95CA2D219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7FA1B71-D3F2-41AD-A549-D9FCB98D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F84E770-0D9C-4168-8006-76A988C6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122F051-7E0D-45DB-893A-DBCEAAAF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106F57-59A5-4260-8CBB-299983C0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B6F8A8-D560-4CEB-9DD6-A913D49DA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D017DDA-E357-4831-BFBB-4F444C957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3304A40-2D0B-4734-B09F-623D089C4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90C027E1-88B9-406E-B940-F61618694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3B19FD4-2D14-41BF-8E08-ABFBAC231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06D129C6-6B19-499C-BA66-8DEA38DC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68AE513A-C3F0-48F2-959C-B258D473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3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91715C-E5FC-4AF3-A7EA-97F7E8F14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D8327BA-300E-4ABE-AFE7-08944F69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FCCD160-1DF1-4C70-A94F-4D58C7D3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6AF6986-2F65-414F-B409-A0B0514A3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8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131ADF7-BA9F-4417-9C0F-949E701F3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C780A0E-B855-45F0-B2B8-6E2E0603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E9AB443-C846-4A06-A66C-49EA30C7F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1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9E6B51-CA17-448F-87DA-883450000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F83779-B78F-4544-9DB7-7BFF21962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E500EF-9974-4ECA-91CB-0689AB3A0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085B39-C876-4838-8DE8-306D793D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8E8946B-E3E2-4236-94F6-321C30DF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3FFE82F-7641-4BCA-9535-5808215A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5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527921-4E9B-4E9F-8BAB-7EBD2AB7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415F570-D8F2-4504-ABCF-2815733BC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B3A13B4-969D-4D43-99DB-3195FAB99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AE628A7-D8AE-4E8B-BA9D-2A78F8F8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94918E7-B945-4A2C-AF24-6E5113E3F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7555403-6502-4865-9322-42DAE7E5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1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89F374EF-7D47-4E0B-B0E7-883367850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CA32810-E06A-4531-AF5F-1121810FE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1025614-BD6A-4794-96DA-FF8080130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F51A2-33AB-411B-8F50-09F0796AE4B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F776945-7CBD-4A04-9A4C-2444CCF71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D93F18-62F4-4BA3-B68E-B2A1DDD51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9F574-DBD5-4AD6-AA0B-7B2EC334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4317E75-0812-954C-9E78-BC648C69FB7A}"/>
              </a:ext>
            </a:extLst>
          </p:cNvPr>
          <p:cNvSpPr/>
          <p:nvPr/>
        </p:nvSpPr>
        <p:spPr>
          <a:xfrm>
            <a:off x="0" y="0"/>
            <a:ext cx="12192000" cy="4319081"/>
          </a:xfrm>
          <a:prstGeom prst="rect">
            <a:avLst/>
          </a:prstGeom>
          <a:solidFill>
            <a:srgbClr val="C52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HU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5D1A8AE-5B92-E648-80C6-A9AF1370E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053" y="811727"/>
            <a:ext cx="7717191" cy="3169674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en-US" sz="3600" b="1" spc="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TÁBLÁZATKEZELÉS I.</a:t>
            </a:r>
            <a:endParaRPr lang="en-HU" sz="3600" b="1" spc="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C6AF3B-220C-DC4F-B18D-698AF126612F}"/>
              </a:ext>
            </a:extLst>
          </p:cNvPr>
          <p:cNvSpPr/>
          <p:nvPr/>
        </p:nvSpPr>
        <p:spPr>
          <a:xfrm>
            <a:off x="0" y="4319081"/>
            <a:ext cx="12192000" cy="2538919"/>
          </a:xfrm>
          <a:prstGeom prst="rect">
            <a:avLst/>
          </a:prstGeom>
          <a:solidFill>
            <a:srgbClr val="F87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HU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5B56021-413B-F54C-9E8D-1674EA382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054" y="4793128"/>
            <a:ext cx="5703626" cy="1141157"/>
          </a:xfrm>
        </p:spPr>
        <p:txBody>
          <a:bodyPr>
            <a:normAutofit/>
          </a:bodyPr>
          <a:lstStyle/>
          <a:p>
            <a:pPr lvl="0" algn="l">
              <a:lnSpc>
                <a:spcPct val="150000"/>
              </a:lnSpc>
            </a:pPr>
            <a:r>
              <a:rPr lang="en-HU" sz="1400" spc="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BEVEZETÉS AZ ALKALMAZOTT INFORMATIKÁBA</a:t>
            </a:r>
          </a:p>
          <a:p>
            <a:pPr algn="l">
              <a:lnSpc>
                <a:spcPct val="150000"/>
              </a:lnSpc>
            </a:pPr>
            <a:r>
              <a:rPr lang="en-HU" sz="1400" spc="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2022.0</a:t>
            </a:r>
            <a:r>
              <a:rPr lang="en-US" sz="1400" spc="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HU" sz="1400" spc="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.1</a:t>
            </a:r>
            <a:r>
              <a:rPr lang="en-US" sz="1400" spc="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en-HU" sz="1400" spc="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B43795-496F-BD46-B149-E5BFBB1B7C97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5061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szöveg látható&#10;&#10;Automatikusan generált leírás">
            <a:extLst>
              <a:ext uri="{FF2B5EF4-FFF2-40B4-BE49-F238E27FC236}">
                <a16:creationId xmlns:a16="http://schemas.microsoft.com/office/drawing/2014/main" id="{D486C446-A1C2-47E2-A25C-0406D0F15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975" y="1411182"/>
            <a:ext cx="8148050" cy="352657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637E92E3-9232-41E1-A661-2DC03B27824E}"/>
              </a:ext>
            </a:extLst>
          </p:cNvPr>
          <p:cNvSpPr txBox="1"/>
          <p:nvPr/>
        </p:nvSpPr>
        <p:spPr>
          <a:xfrm>
            <a:off x="4858002" y="5180719"/>
            <a:ext cx="36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Formátum</a:t>
            </a:r>
            <a:r>
              <a:rPr lang="en-US" b="1" dirty="0"/>
              <a:t> </a:t>
            </a:r>
            <a:r>
              <a:rPr lang="en-US" b="1" dirty="0" err="1"/>
              <a:t>szerkesztő</a:t>
            </a:r>
            <a:endParaRPr lang="en-US" b="1" dirty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509AEE6-3D4E-46A8-AD76-C04652693865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795646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graphicFrame>
        <p:nvGraphicFramePr>
          <p:cNvPr id="3" name="Táblázat 3">
            <a:extLst>
              <a:ext uri="{FF2B5EF4-FFF2-40B4-BE49-F238E27FC236}">
                <a16:creationId xmlns:a16="http://schemas.microsoft.com/office/drawing/2014/main" id="{519A3893-B350-4DF2-A0BA-CD66F5181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68289"/>
              </p:ext>
            </p:extLst>
          </p:nvPr>
        </p:nvGraphicFramePr>
        <p:xfrm>
          <a:off x="2231602" y="2316480"/>
          <a:ext cx="772879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0130">
                  <a:extLst>
                    <a:ext uri="{9D8B030D-6E8A-4147-A177-3AD203B41FA5}">
                      <a16:colId xmlns:a16="http://schemas.microsoft.com/office/drawing/2014/main" val="35535801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591481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27172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Szabály</a:t>
                      </a:r>
                      <a:endParaRPr lang="hu-HU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Adat</a:t>
                      </a:r>
                      <a:endParaRPr lang="hu-HU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Megjelenés</a:t>
                      </a:r>
                      <a:endParaRPr lang="hu-HU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241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0 000” cm”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5 000 cm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198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0” m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”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m</a:t>
                      </a:r>
                      <a:r>
                        <a:rPr lang="en-US" baseline="30000" dirty="0"/>
                        <a:t>2</a:t>
                      </a:r>
                      <a:endParaRPr lang="hu-HU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3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0.00%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10.00%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8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00”-”00”/”000”-”0000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06301234567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06-30</a:t>
                      </a:r>
                      <a:r>
                        <a:rPr lang="hu-HU" dirty="0"/>
                        <a:t>/</a:t>
                      </a:r>
                      <a:r>
                        <a:rPr lang="en-US" dirty="0"/>
                        <a:t>123-4567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40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0.##;[</a:t>
                      </a:r>
                      <a:r>
                        <a:rPr lang="hu-HU" dirty="0" err="1"/>
                        <a:t>red</a:t>
                      </a:r>
                      <a:r>
                        <a:rPr lang="hu-HU" dirty="0"/>
                        <a:t>]</a:t>
                      </a:r>
                      <a:r>
                        <a:rPr lang="en-US" dirty="0"/>
                        <a:t>-</a:t>
                      </a:r>
                      <a:r>
                        <a:rPr lang="hu-HU" dirty="0"/>
                        <a:t>0.##;0;@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-1.102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-1.1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482279"/>
                  </a:ext>
                </a:extLst>
              </a:tr>
            </a:tbl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AD671E63-13A7-4459-9AC6-95FE06174FA9}"/>
              </a:ext>
            </a:extLst>
          </p:cNvPr>
          <p:cNvSpPr txBox="1"/>
          <p:nvPr/>
        </p:nvSpPr>
        <p:spPr>
          <a:xfrm>
            <a:off x="4016754" y="4979551"/>
            <a:ext cx="36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Példák</a:t>
            </a:r>
            <a:r>
              <a:rPr lang="en-US" b="1" dirty="0"/>
              <a:t> </a:t>
            </a:r>
            <a:r>
              <a:rPr lang="en-US" b="1" dirty="0" err="1"/>
              <a:t>egyéni</a:t>
            </a:r>
            <a:r>
              <a:rPr lang="en-US" b="1" dirty="0"/>
              <a:t> </a:t>
            </a:r>
            <a:r>
              <a:rPr lang="en-US" b="1" dirty="0" err="1"/>
              <a:t>számformátumokra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334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CELLAHIVATKOZÁS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00A91299-4E11-41C3-AD68-8E246BB2E30D}"/>
              </a:ext>
            </a:extLst>
          </p:cNvPr>
          <p:cNvSpPr txBox="1"/>
          <p:nvPr/>
        </p:nvSpPr>
        <p:spPr>
          <a:xfrm>
            <a:off x="837754" y="1922670"/>
            <a:ext cx="10516492" cy="5028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Hivatkozási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sítlusok</a:t>
            </a:r>
            <a:endParaRPr lang="hu-H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cella-hivatkozás kétféle „stílusú” (</a:t>
            </a:r>
            <a:r>
              <a:rPr 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Reference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Style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lehet: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A1 stílus: az oszlopokat betű, a sorokat szám jelöli – ez az elterjedtebb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R1C1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stílus: az oszlopokat és a sorokat is szám jelöli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speciális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esetekben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alkalmazott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képletekben a hivatkozás történhet: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egyetlen cellára: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B1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vagy tartományra: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téglalap alakú terület: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B1:C2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 oszlop: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B:B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több oszlop: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B:D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30B6A28A-CC88-426E-9AEE-F8F37F84A7DA}"/>
              </a:ext>
            </a:extLst>
          </p:cNvPr>
          <p:cNvSpPr txBox="1"/>
          <p:nvPr/>
        </p:nvSpPr>
        <p:spPr>
          <a:xfrm>
            <a:off x="880054" y="1388466"/>
            <a:ext cx="10516492" cy="1519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műveletet vagy függvényt tartalmazó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cellában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lévő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képlet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mindig műveleti jellel kezdődik, és természetesen hivatkozhat más cellák eredményére.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71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CELLAHIVATKOZÁS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3168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00A91299-4E11-41C3-AD68-8E246BB2E30D}"/>
              </a:ext>
            </a:extLst>
          </p:cNvPr>
          <p:cNvSpPr txBox="1"/>
          <p:nvPr/>
        </p:nvSpPr>
        <p:spPr>
          <a:xfrm>
            <a:off x="880054" y="1463930"/>
            <a:ext cx="10516492" cy="2042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Sok munka takarítható meg, ha több cellába azonos képlet vihető be.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relatív hivatkozás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 hivatkozott cellának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csak az aktuális cellához viszonyított helyzetét jelzi,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másoláskor azt viszi tovább, pl.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A2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abszolút hivatkozás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 hivatkozott cella mindig ugyanaz marad, pl.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$C$2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vegyes hivatkozás: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hivatkozásnak csak az oszlopa vagy a sora kötött, pl.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B$1*$A2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D24E7427-9D11-48B5-8DC5-6C48F2D8C14F}"/>
              </a:ext>
            </a:extLst>
          </p:cNvPr>
          <p:cNvSpPr txBox="1"/>
          <p:nvPr/>
        </p:nvSpPr>
        <p:spPr>
          <a:xfrm>
            <a:off x="880054" y="4076799"/>
            <a:ext cx="10516492" cy="429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 tartalmának másolása: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húzással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u-HU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ea typeface="Verdana" panose="020B0604030504040204" pitchFamily="34" charset="0"/>
              <a:cs typeface="Courier New" panose="02070309020205020404" pitchFamily="49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3764EAA5-D249-4276-8721-EA7BE29A1B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58" b="30113"/>
          <a:stretch/>
        </p:blipFill>
        <p:spPr>
          <a:xfrm>
            <a:off x="1186434" y="4668337"/>
            <a:ext cx="3403854" cy="1377936"/>
          </a:xfrm>
          <a:prstGeom prst="rect">
            <a:avLst/>
          </a:prstGeom>
        </p:spPr>
      </p:pic>
      <p:sp>
        <p:nvSpPr>
          <p:cNvPr id="6" name="Ellipszis 5">
            <a:extLst>
              <a:ext uri="{FF2B5EF4-FFF2-40B4-BE49-F238E27FC236}">
                <a16:creationId xmlns:a16="http://schemas.microsoft.com/office/drawing/2014/main" id="{939FC2F5-F265-40F9-81B8-051791D3B9BB}"/>
              </a:ext>
            </a:extLst>
          </p:cNvPr>
          <p:cNvSpPr/>
          <p:nvPr/>
        </p:nvSpPr>
        <p:spPr>
          <a:xfrm>
            <a:off x="2633472" y="5285232"/>
            <a:ext cx="758952" cy="493776"/>
          </a:xfrm>
          <a:custGeom>
            <a:avLst/>
            <a:gdLst>
              <a:gd name="connsiteX0" fmla="*/ 0 w 758952"/>
              <a:gd name="connsiteY0" fmla="*/ 246888 h 493776"/>
              <a:gd name="connsiteX1" fmla="*/ 379476 w 758952"/>
              <a:gd name="connsiteY1" fmla="*/ 0 h 493776"/>
              <a:gd name="connsiteX2" fmla="*/ 758952 w 758952"/>
              <a:gd name="connsiteY2" fmla="*/ 246888 h 493776"/>
              <a:gd name="connsiteX3" fmla="*/ 379476 w 758952"/>
              <a:gd name="connsiteY3" fmla="*/ 493776 h 493776"/>
              <a:gd name="connsiteX4" fmla="*/ 0 w 758952"/>
              <a:gd name="connsiteY4" fmla="*/ 246888 h 49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952" h="493776" extrusionOk="0">
                <a:moveTo>
                  <a:pt x="0" y="246888"/>
                </a:moveTo>
                <a:cubicBezTo>
                  <a:pt x="7497" y="128386"/>
                  <a:pt x="155763" y="-3353"/>
                  <a:pt x="379476" y="0"/>
                </a:cubicBezTo>
                <a:cubicBezTo>
                  <a:pt x="583885" y="812"/>
                  <a:pt x="784300" y="100899"/>
                  <a:pt x="758952" y="246888"/>
                </a:cubicBezTo>
                <a:cubicBezTo>
                  <a:pt x="761664" y="393139"/>
                  <a:pt x="568505" y="440852"/>
                  <a:pt x="379476" y="493776"/>
                </a:cubicBezTo>
                <a:cubicBezTo>
                  <a:pt x="200852" y="490775"/>
                  <a:pt x="-30349" y="357343"/>
                  <a:pt x="0" y="246888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52657929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AA8296FA-43A5-44A9-A22E-EE40BB2B5D2C}"/>
              </a:ext>
            </a:extLst>
          </p:cNvPr>
          <p:cNvSpPr txBox="1"/>
          <p:nvPr/>
        </p:nvSpPr>
        <p:spPr>
          <a:xfrm>
            <a:off x="4997829" y="4851821"/>
            <a:ext cx="4993195" cy="1167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fenti szabályok alapján másolódnak a hivatkozások, statikus érték pedig </a:t>
            </a:r>
            <a:r>
              <a:rPr 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másolódik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vagy logikusan folytatódik (pl. számsorozat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hu-HU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ea typeface="Verdana" panose="020B060403050404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69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3D45D545-EF70-486B-AF1B-46860C8C8F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1"/>
          <a:stretch/>
        </p:blipFill>
        <p:spPr>
          <a:xfrm>
            <a:off x="3523910" y="821267"/>
            <a:ext cx="5477393" cy="3158067"/>
          </a:xfrm>
          <a:prstGeom prst="rect">
            <a:avLst/>
          </a:prstGeom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id="{0F5822ED-9699-4CFB-9B73-C99846DC3D04}"/>
              </a:ext>
            </a:extLst>
          </p:cNvPr>
          <p:cNvSpPr/>
          <p:nvPr/>
        </p:nvSpPr>
        <p:spPr>
          <a:xfrm>
            <a:off x="5974306" y="1708428"/>
            <a:ext cx="1732152" cy="180871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A868AAB-EE24-4E01-9539-458531C03D75}"/>
              </a:ext>
            </a:extLst>
          </p:cNvPr>
          <p:cNvSpPr txBox="1"/>
          <p:nvPr/>
        </p:nvSpPr>
        <p:spPr>
          <a:xfrm>
            <a:off x="3523910" y="4166751"/>
            <a:ext cx="51441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Hogyan tölti ki a program a szaggatott vonallal jelölt területet</a:t>
            </a:r>
            <a:r>
              <a:rPr lang="en-US" b="1" dirty="0"/>
              <a:t>? A </a:t>
            </a:r>
            <a:r>
              <a:rPr lang="hu-HU" b="1" dirty="0"/>
              <a:t>B1 cella tartalma:</a:t>
            </a:r>
          </a:p>
          <a:p>
            <a:pPr marL="342900" indent="-342900">
              <a:buAutoNum type="alphaLcParenR"/>
            </a:pPr>
            <a:r>
              <a:rPr lang="hu-HU" dirty="0"/>
              <a:t>2</a:t>
            </a:r>
          </a:p>
          <a:p>
            <a:pPr marL="342900" indent="-342900">
              <a:buAutoNum type="alphaLcParenR"/>
            </a:pPr>
            <a:r>
              <a:rPr lang="hu-HU" dirty="0"/>
              <a:t>=A1</a:t>
            </a:r>
          </a:p>
          <a:p>
            <a:pPr marL="342900" indent="-342900">
              <a:buAutoNum type="alphaLcParenR"/>
            </a:pPr>
            <a:r>
              <a:rPr lang="hu-HU" dirty="0"/>
              <a:t>=A1*2</a:t>
            </a:r>
          </a:p>
          <a:p>
            <a:pPr marL="342900" indent="-342900">
              <a:buAutoNum type="alphaLcParenR"/>
            </a:pPr>
            <a:r>
              <a:rPr lang="hu-HU" dirty="0"/>
              <a:t>=$A$1*2</a:t>
            </a:r>
          </a:p>
          <a:p>
            <a:pPr marL="342900" indent="-342900">
              <a:buAutoNum type="alphaLcParenR"/>
            </a:pPr>
            <a:r>
              <a:rPr lang="hu-HU" dirty="0"/>
              <a:t>=$A1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773B2FC5-3C83-4D41-8191-370F071F11EA}"/>
              </a:ext>
            </a:extLst>
          </p:cNvPr>
          <p:cNvSpPr/>
          <p:nvPr/>
        </p:nvSpPr>
        <p:spPr>
          <a:xfrm>
            <a:off x="0" y="6663168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4038533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CELLAHIVATKOZÁS - </a:t>
            </a:r>
            <a:r>
              <a:rPr lang="en-US" sz="2800" b="1" spc="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nevek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00A91299-4E11-41C3-AD68-8E246BB2E30D}"/>
              </a:ext>
            </a:extLst>
          </p:cNvPr>
          <p:cNvSpPr txBox="1"/>
          <p:nvPr/>
        </p:nvSpPr>
        <p:spPr>
          <a:xfrm>
            <a:off x="880054" y="1809087"/>
            <a:ext cx="10516492" cy="2720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képletek „olvashatóbbá” tételének érdekében hivatkozásként használhatunk neveket is.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névadás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kijelöljük a cellát vagy tartományt,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majd a kívánt nevet a névmezőbe írjuk (+Enter)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 </a:t>
            </a: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cellát elnevezve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(pl. C1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</a:rPr>
              <a:t>→ "ÁFA”), neve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mindig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abszolút hivatkozásként működik, pl.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ÁFA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 </a:t>
            </a: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oszlopot vagy sort elnevezve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(pl. A:A → "Nettó"),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név (pl.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Nettó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általában vegyes hivatkozásként működik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nagyobb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tartomány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elnevezhetünk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(pl. A1:D5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Adatok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”)</a:t>
            </a: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tartományra vonatkozó függvények esetén (pl. SZUM, ÁTLAG) a név tartományt </a:t>
            </a:r>
            <a:r>
              <a:rPr 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jelö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l!</a:t>
            </a:r>
          </a:p>
        </p:txBody>
      </p:sp>
    </p:spTree>
    <p:extLst>
      <p:ext uri="{BB962C8B-B14F-4D97-AF65-F5344CB8AC3E}">
        <p14:creationId xmlns:p14="http://schemas.microsoft.com/office/powerpoint/2010/main" val="403589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B29506CB-4D83-4DA3-95EC-29338B958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690" y="857066"/>
            <a:ext cx="9200620" cy="3062976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569227AF-18C7-4934-B1F5-5DE30ACD7394}"/>
              </a:ext>
            </a:extLst>
          </p:cNvPr>
          <p:cNvSpPr txBox="1"/>
          <p:nvPr/>
        </p:nvSpPr>
        <p:spPr>
          <a:xfrm>
            <a:off x="4016754" y="4226018"/>
            <a:ext cx="4365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Elnevezett</a:t>
            </a:r>
            <a:r>
              <a:rPr lang="en-US" b="1" dirty="0"/>
              <a:t> </a:t>
            </a:r>
            <a:r>
              <a:rPr lang="en-US" b="1" dirty="0" err="1"/>
              <a:t>tartományok</a:t>
            </a:r>
            <a:r>
              <a:rPr lang="en-US" b="1" dirty="0"/>
              <a:t> </a:t>
            </a:r>
            <a:r>
              <a:rPr lang="en-US" b="1" dirty="0" err="1"/>
              <a:t>és</a:t>
            </a:r>
            <a:r>
              <a:rPr lang="en-US" b="1" dirty="0"/>
              <a:t> </a:t>
            </a:r>
            <a:r>
              <a:rPr lang="en-US" b="1" dirty="0" err="1"/>
              <a:t>hivatkozásuk</a:t>
            </a:r>
            <a:endParaRPr lang="en-US" b="1" dirty="0"/>
          </a:p>
        </p:txBody>
      </p: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7828BFD3-3175-4079-B26E-80CFE6867542}"/>
              </a:ext>
            </a:extLst>
          </p:cNvPr>
          <p:cNvGrpSpPr/>
          <p:nvPr/>
        </p:nvGrpSpPr>
        <p:grpSpPr>
          <a:xfrm>
            <a:off x="2031324" y="1244600"/>
            <a:ext cx="4365246" cy="3062976"/>
            <a:chOff x="2031324" y="1998133"/>
            <a:chExt cx="4365246" cy="3062976"/>
          </a:xfrm>
        </p:grpSpPr>
        <p:sp>
          <p:nvSpPr>
            <p:cNvPr id="4" name="Téglalap 3">
              <a:extLst>
                <a:ext uri="{FF2B5EF4-FFF2-40B4-BE49-F238E27FC236}">
                  <a16:creationId xmlns:a16="http://schemas.microsoft.com/office/drawing/2014/main" id="{D93E1D46-4128-48D8-82D5-4538D8D453FA}"/>
                </a:ext>
              </a:extLst>
            </p:cNvPr>
            <p:cNvSpPr/>
            <p:nvPr/>
          </p:nvSpPr>
          <p:spPr>
            <a:xfrm>
              <a:off x="2116667" y="1998133"/>
              <a:ext cx="1430866" cy="2675442"/>
            </a:xfrm>
            <a:prstGeom prst="rect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88FC2B1A-0B87-4F9F-AAC5-772F2B91E39F}"/>
                </a:ext>
              </a:extLst>
            </p:cNvPr>
            <p:cNvSpPr txBox="1"/>
            <p:nvPr/>
          </p:nvSpPr>
          <p:spPr>
            <a:xfrm>
              <a:off x="2031324" y="4691777"/>
              <a:ext cx="4365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bevétel</a:t>
              </a:r>
              <a:endPara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Rectangle 8">
            <a:extLst>
              <a:ext uri="{FF2B5EF4-FFF2-40B4-BE49-F238E27FC236}">
                <a16:creationId xmlns:a16="http://schemas.microsoft.com/office/drawing/2014/main" id="{607365BE-A342-4297-A1C8-0E4803738680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id="{65736606-E0BB-44D1-A3E5-777C6EA7526C}"/>
              </a:ext>
            </a:extLst>
          </p:cNvPr>
          <p:cNvGrpSpPr/>
          <p:nvPr/>
        </p:nvGrpSpPr>
        <p:grpSpPr>
          <a:xfrm>
            <a:off x="7776636" y="1459467"/>
            <a:ext cx="5334001" cy="633837"/>
            <a:chOff x="7776636" y="2213000"/>
            <a:chExt cx="5334001" cy="633837"/>
          </a:xfrm>
        </p:grpSpPr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AB001DE6-52FC-4260-A280-79A10D9AF51F}"/>
                </a:ext>
              </a:extLst>
            </p:cNvPr>
            <p:cNvSpPr/>
            <p:nvPr/>
          </p:nvSpPr>
          <p:spPr>
            <a:xfrm>
              <a:off x="7776636" y="2582332"/>
              <a:ext cx="1430866" cy="264505"/>
            </a:xfrm>
            <a:prstGeom prst="rect">
              <a:avLst/>
            </a:prstGeom>
            <a:noFill/>
            <a:ln w="38100">
              <a:solidFill>
                <a:srgbClr val="7030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09B2EB1A-67E8-41BF-A487-703C43A9D49C}"/>
                </a:ext>
              </a:extLst>
            </p:cNvPr>
            <p:cNvSpPr txBox="1"/>
            <p:nvPr/>
          </p:nvSpPr>
          <p:spPr>
            <a:xfrm>
              <a:off x="8745391" y="2213000"/>
              <a:ext cx="4365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7030A0"/>
                  </a:solidFill>
                </a:rPr>
                <a:t>adó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7464312E-B916-4F33-A31D-EBD5B5B048FC}"/>
              </a:ext>
            </a:extLst>
          </p:cNvPr>
          <p:cNvSpPr txBox="1"/>
          <p:nvPr/>
        </p:nvSpPr>
        <p:spPr>
          <a:xfrm>
            <a:off x="3925624" y="5641669"/>
            <a:ext cx="550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Kérdés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Mit</a:t>
            </a:r>
            <a:r>
              <a:rPr lang="en-US" dirty="0">
                <a:solidFill>
                  <a:srgbClr val="FF0000"/>
                </a:solidFill>
              </a:rPr>
              <a:t> ad a =SZUM(</a:t>
            </a:r>
            <a:r>
              <a:rPr lang="en-US" dirty="0" err="1">
                <a:solidFill>
                  <a:srgbClr val="FF0000"/>
                </a:solidFill>
              </a:rPr>
              <a:t>bevétel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>
                <a:solidFill>
                  <a:srgbClr val="FF0000"/>
                </a:solidFill>
              </a:rPr>
              <a:t>képlet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022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KÉPLETEK – </a:t>
            </a:r>
            <a:r>
              <a:rPr lang="en-US" sz="2800" b="1" spc="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műveletek</a:t>
            </a: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800" b="1" spc="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függvények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00A91299-4E11-41C3-AD68-8E246BB2E30D}"/>
              </a:ext>
            </a:extLst>
          </p:cNvPr>
          <p:cNvSpPr txBox="1"/>
          <p:nvPr/>
        </p:nvSpPr>
        <p:spPr>
          <a:xfrm>
            <a:off x="880054" y="1809087"/>
            <a:ext cx="10516492" cy="3874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 cellák tartalmával műveletek végezhetők pl.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=2*A1+B2^2-C3/2&amp;" +ÁFA"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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végrehajtás alapesetben balról jobbra, a következő prioritással: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hivatkozási operátorok: : (tartomány-), szóköz (metszet-) ; (egyesítő operátor)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matematikai operátorok: - (negáció), %, ^, * és /, + és - (kivonás)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szövegösszefűző operátor: &amp;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összehasonlító operátorok: =, &lt;, &gt;, &lt;=, &gt;=, &lt;&gt;</a:t>
            </a:r>
          </a:p>
          <a:p>
            <a:pPr>
              <a:lnSpc>
                <a:spcPct val="150000"/>
              </a:lnSpc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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összetettebb feladatokra függvényeket alkalmazunk, pl.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=ÁTLAG(A1;B2:C3)</a:t>
            </a:r>
          </a:p>
          <a:p>
            <a:pPr>
              <a:lnSpc>
                <a:spcPct val="150000"/>
              </a:lnSpc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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függvény neve után mindig szükséges zárójel, még ha nincs is argumentuma, pl. =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MA()</a:t>
            </a:r>
          </a:p>
          <a:p>
            <a:pPr>
              <a:lnSpc>
                <a:spcPct val="150000"/>
              </a:lnSpc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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függvénynév beírás után nagybetűsre változik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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függvények egymásba ágyazhatók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alábbi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logika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szerint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=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függvény1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(…;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függvény2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();…))</a:t>
            </a:r>
          </a:p>
        </p:txBody>
      </p:sp>
    </p:spTree>
    <p:extLst>
      <p:ext uri="{BB962C8B-B14F-4D97-AF65-F5344CB8AC3E}">
        <p14:creationId xmlns:p14="http://schemas.microsoft.com/office/powerpoint/2010/main" val="2419308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MATEMATIKAI KÉPLETEK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6A4933-E0E8-489A-89DA-42690AD6C70D}"/>
              </a:ext>
            </a:extLst>
          </p:cNvPr>
          <p:cNvSpPr txBox="1"/>
          <p:nvPr/>
        </p:nvSpPr>
        <p:spPr>
          <a:xfrm>
            <a:off x="939560" y="1736548"/>
            <a:ext cx="4365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PI()</a:t>
            </a:r>
          </a:p>
          <a:p>
            <a:r>
              <a:rPr lang="en-US" dirty="0"/>
              <a:t>SIN(</a:t>
            </a:r>
            <a:r>
              <a:rPr lang="en-US" dirty="0" err="1"/>
              <a:t>szög</a:t>
            </a:r>
            <a:r>
              <a:rPr lang="en-US" dirty="0"/>
              <a:t>)</a:t>
            </a:r>
          </a:p>
          <a:p>
            <a:r>
              <a:rPr lang="en-US" dirty="0"/>
              <a:t>COS(</a:t>
            </a:r>
            <a:r>
              <a:rPr lang="en-US" dirty="0" err="1"/>
              <a:t>szög</a:t>
            </a:r>
            <a:r>
              <a:rPr lang="en-US" dirty="0"/>
              <a:t>)</a:t>
            </a:r>
          </a:p>
          <a:p>
            <a:r>
              <a:rPr lang="en-US" dirty="0"/>
              <a:t>TAN(</a:t>
            </a:r>
            <a:r>
              <a:rPr lang="en-US" dirty="0" err="1"/>
              <a:t>szög</a:t>
            </a:r>
            <a:r>
              <a:rPr lang="en-US" dirty="0"/>
              <a:t>)</a:t>
            </a:r>
          </a:p>
          <a:p>
            <a:r>
              <a:rPr lang="en-US" dirty="0"/>
              <a:t>FOK(</a:t>
            </a:r>
            <a:r>
              <a:rPr lang="en-US" dirty="0" err="1"/>
              <a:t>szög</a:t>
            </a:r>
            <a:r>
              <a:rPr lang="en-US" dirty="0"/>
              <a:t>)</a:t>
            </a:r>
          </a:p>
          <a:p>
            <a:r>
              <a:rPr lang="en-US" dirty="0"/>
              <a:t>RAD(</a:t>
            </a:r>
            <a:r>
              <a:rPr lang="en-US" dirty="0" err="1"/>
              <a:t>szög</a:t>
            </a:r>
            <a:r>
              <a:rPr lang="en-US" dirty="0"/>
              <a:t>)</a:t>
            </a:r>
          </a:p>
          <a:p>
            <a:r>
              <a:rPr lang="en-US" dirty="0"/>
              <a:t>GYÖK(</a:t>
            </a:r>
            <a:r>
              <a:rPr lang="en-US" dirty="0" err="1"/>
              <a:t>érték</a:t>
            </a:r>
            <a:r>
              <a:rPr lang="en-US" dirty="0"/>
              <a:t>)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4E7592E-C81E-4040-AA2B-29B60D699A26}"/>
              </a:ext>
            </a:extLst>
          </p:cNvPr>
          <p:cNvSpPr txBox="1"/>
          <p:nvPr/>
        </p:nvSpPr>
        <p:spPr>
          <a:xfrm>
            <a:off x="947788" y="4753457"/>
            <a:ext cx="4365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</a:t>
            </a:r>
          </a:p>
          <a:p>
            <a:r>
              <a:rPr lang="en-US" dirty="0"/>
              <a:t>+ </a:t>
            </a:r>
          </a:p>
          <a:p>
            <a:r>
              <a:rPr lang="en-US" dirty="0"/>
              <a:t>/</a:t>
            </a:r>
          </a:p>
          <a:p>
            <a:r>
              <a:rPr lang="en-US" dirty="0"/>
              <a:t>^ </a:t>
            </a:r>
          </a:p>
          <a:p>
            <a:r>
              <a:rPr lang="en-US" dirty="0"/>
              <a:t>%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69D4D904-E0C4-4448-8D68-EE8A14CD9FEF}"/>
              </a:ext>
            </a:extLst>
          </p:cNvPr>
          <p:cNvSpPr txBox="1"/>
          <p:nvPr/>
        </p:nvSpPr>
        <p:spPr>
          <a:xfrm>
            <a:off x="939560" y="1595860"/>
            <a:ext cx="4365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Fontosabb</a:t>
            </a:r>
            <a:r>
              <a:rPr lang="en-US" b="1" dirty="0"/>
              <a:t> </a:t>
            </a:r>
            <a:r>
              <a:rPr lang="en-US" b="1" dirty="0" err="1"/>
              <a:t>matematikai</a:t>
            </a:r>
            <a:r>
              <a:rPr lang="en-US" b="1" dirty="0"/>
              <a:t> </a:t>
            </a:r>
            <a:r>
              <a:rPr lang="en-US" b="1" dirty="0" err="1"/>
              <a:t>függvények</a:t>
            </a:r>
            <a:endParaRPr lang="en-US" b="1" dirty="0"/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2E3EF635-4E55-49B4-ACC2-47A7770504DF}"/>
              </a:ext>
            </a:extLst>
          </p:cNvPr>
          <p:cNvSpPr txBox="1"/>
          <p:nvPr/>
        </p:nvSpPr>
        <p:spPr>
          <a:xfrm>
            <a:off x="880054" y="4314614"/>
            <a:ext cx="4365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Operátorok</a:t>
            </a:r>
            <a:endParaRPr lang="en-US" b="1" dirty="0"/>
          </a:p>
        </p:txBody>
      </p:sp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D46DDDB4-37F1-44FB-BB2E-742450A860D5}"/>
              </a:ext>
            </a:extLst>
          </p:cNvPr>
          <p:cNvGrpSpPr/>
          <p:nvPr/>
        </p:nvGrpSpPr>
        <p:grpSpPr>
          <a:xfrm>
            <a:off x="6692462" y="1615312"/>
            <a:ext cx="6096000" cy="3786421"/>
            <a:chOff x="6692462" y="1615312"/>
            <a:chExt cx="6096000" cy="3786421"/>
          </a:xfrm>
        </p:grpSpPr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72446034-F25C-45C5-9949-D21341257A10}"/>
                </a:ext>
              </a:extLst>
            </p:cNvPr>
            <p:cNvSpPr txBox="1"/>
            <p:nvPr/>
          </p:nvSpPr>
          <p:spPr>
            <a:xfrm>
              <a:off x="6692462" y="1615312"/>
              <a:ext cx="4365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FF0000"/>
                  </a:solidFill>
                </a:rPr>
                <a:t>Mit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jelentenek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az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alábbi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képletek</a:t>
              </a:r>
              <a:r>
                <a:rPr lang="en-US" b="1" dirty="0">
                  <a:solidFill>
                    <a:srgbClr val="FF0000"/>
                  </a:solidFill>
                </a:rPr>
                <a:t>?</a:t>
              </a:r>
            </a:p>
          </p:txBody>
        </p: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75C0F266-4BB7-4C8B-A753-893325BA1575}"/>
                </a:ext>
              </a:extLst>
            </p:cNvPr>
            <p:cNvSpPr txBox="1"/>
            <p:nvPr/>
          </p:nvSpPr>
          <p:spPr>
            <a:xfrm>
              <a:off x="6692462" y="2209682"/>
              <a:ext cx="166817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=1+1</a:t>
              </a:r>
              <a:endParaRPr lang="hu-HU" dirty="0"/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9BA8DDA3-0647-4DF1-9197-7E17D785AC94}"/>
                </a:ext>
              </a:extLst>
            </p:cNvPr>
            <p:cNvSpPr txBox="1"/>
            <p:nvPr/>
          </p:nvSpPr>
          <p:spPr>
            <a:xfrm>
              <a:off x="6692462" y="2868214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=(A1+A2)^2</a:t>
              </a:r>
              <a:endParaRPr lang="hu-HU" dirty="0"/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7CB0F2E8-AB0A-45B1-89E2-B434802A487D}"/>
                </a:ext>
              </a:extLst>
            </p:cNvPr>
            <p:cNvSpPr txBox="1"/>
            <p:nvPr/>
          </p:nvSpPr>
          <p:spPr>
            <a:xfrm>
              <a:off x="6692462" y="3464386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=sugar^2*PI()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E60A6297-C474-4D5E-A84F-FA74BE538A59}"/>
                </a:ext>
              </a:extLst>
            </p:cNvPr>
            <p:cNvSpPr txBox="1"/>
            <p:nvPr/>
          </p:nvSpPr>
          <p:spPr>
            <a:xfrm>
              <a:off x="6692462" y="4044872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=GYÖK(a^2+b^2)</a:t>
              </a:r>
            </a:p>
          </p:txBody>
        </p:sp>
        <p:sp>
          <p:nvSpPr>
            <p:cNvPr id="20" name="Szövegdoboz 19">
              <a:extLst>
                <a:ext uri="{FF2B5EF4-FFF2-40B4-BE49-F238E27FC236}">
                  <a16:creationId xmlns:a16="http://schemas.microsoft.com/office/drawing/2014/main" id="{9AC36072-BD9F-4282-82DD-A3FC647A259C}"/>
                </a:ext>
              </a:extLst>
            </p:cNvPr>
            <p:cNvSpPr txBox="1"/>
            <p:nvPr/>
          </p:nvSpPr>
          <p:spPr>
            <a:xfrm>
              <a:off x="6692462" y="4638788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=FOK(PI())</a:t>
              </a:r>
            </a:p>
          </p:txBody>
        </p:sp>
        <p:sp>
          <p:nvSpPr>
            <p:cNvPr id="4" name="Téglalap 3">
              <a:extLst>
                <a:ext uri="{FF2B5EF4-FFF2-40B4-BE49-F238E27FC236}">
                  <a16:creationId xmlns:a16="http://schemas.microsoft.com/office/drawing/2014/main" id="{C91106E4-A9D1-4337-8F9A-840E5B99148F}"/>
                </a:ext>
              </a:extLst>
            </p:cNvPr>
            <p:cNvSpPr/>
            <p:nvPr/>
          </p:nvSpPr>
          <p:spPr>
            <a:xfrm>
              <a:off x="6692462" y="1615312"/>
              <a:ext cx="4034805" cy="37864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63884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FONTOSABB FÜGGVÉNYEK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ECB6C37-5557-46ED-A30F-0EAFDDA4CA97}"/>
              </a:ext>
            </a:extLst>
          </p:cNvPr>
          <p:cNvSpPr txBox="1"/>
          <p:nvPr/>
        </p:nvSpPr>
        <p:spPr>
          <a:xfrm>
            <a:off x="880054" y="1556279"/>
            <a:ext cx="5884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/>
              <a:t>HA(feltétel; igaz ág; hamis ág): </a:t>
            </a:r>
          </a:p>
          <a:p>
            <a:r>
              <a:rPr lang="hu-HU" sz="2000" dirty="0"/>
              <a:t>adott logikai feltétel kiértékelésének eredményétől függően egyik vagy másik értéket adja eredményül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18F6067-4A99-4423-9E8E-CDF7B9650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120" y="3098031"/>
            <a:ext cx="6495760" cy="218526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D0E3D2E4-5B3E-4715-8B47-6FFA72C90699}"/>
              </a:ext>
            </a:extLst>
          </p:cNvPr>
          <p:cNvSpPr txBox="1"/>
          <p:nvPr/>
        </p:nvSpPr>
        <p:spPr>
          <a:xfrm>
            <a:off x="4713024" y="5418212"/>
            <a:ext cx="550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Mi </a:t>
            </a:r>
            <a:r>
              <a:rPr lang="en-US" dirty="0" err="1">
                <a:solidFill>
                  <a:srgbClr val="FF0000"/>
                </a:solidFill>
              </a:rPr>
              <a:t>lesz</a:t>
            </a:r>
            <a:r>
              <a:rPr lang="en-US" dirty="0">
                <a:solidFill>
                  <a:srgbClr val="FF0000"/>
                </a:solidFill>
              </a:rPr>
              <a:t> a B2 </a:t>
            </a:r>
            <a:r>
              <a:rPr lang="en-US" dirty="0" err="1">
                <a:solidFill>
                  <a:srgbClr val="FF0000"/>
                </a:solidFill>
              </a:rPr>
              <a:t>cella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értéke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196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ESZKÖZÖK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graphicFrame>
        <p:nvGraphicFramePr>
          <p:cNvPr id="15" name="Table 4">
            <a:extLst>
              <a:ext uri="{FF2B5EF4-FFF2-40B4-BE49-F238E27FC236}">
                <a16:creationId xmlns:a16="http://schemas.microsoft.com/office/drawing/2014/main" id="{06BC4897-156D-4B96-9BB5-EA1EFC453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5849"/>
              </p:ext>
            </p:extLst>
          </p:nvPr>
        </p:nvGraphicFramePr>
        <p:xfrm>
          <a:off x="880054" y="1695450"/>
          <a:ext cx="3477297" cy="4877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7297">
                  <a:extLst>
                    <a:ext uri="{9D8B030D-6E8A-4147-A177-3AD203B41FA5}">
                      <a16:colId xmlns:a16="http://schemas.microsoft.com/office/drawing/2014/main" val="118465709"/>
                    </a:ext>
                  </a:extLst>
                </a:gridCol>
              </a:tblGrid>
              <a:tr h="71615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HU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Szövegszerkeszt</a:t>
                      </a:r>
                      <a:r>
                        <a:rPr lang="en-US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ő 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6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táblázat</a:t>
                      </a:r>
                      <a:r>
                        <a:rPr lang="en-US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funkciója</a:t>
                      </a:r>
                      <a:r>
                        <a:rPr lang="en-US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HU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683237"/>
                  </a:ext>
                </a:extLst>
              </a:tr>
              <a:tr h="320005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kifinomultabb</a:t>
                      </a: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formázás</a:t>
                      </a: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lehetséges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képletek</a:t>
                      </a: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csak</a:t>
                      </a: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nagyon</a:t>
                      </a: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korlátozottan</a:t>
                      </a: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használhatók</a:t>
                      </a:r>
                      <a:endParaRPr lang="en-H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HU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117338"/>
                  </a:ext>
                </a:extLst>
              </a:tr>
              <a:tr h="96106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sz="160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60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Pl. Google Docs, Word</a:t>
                      </a:r>
                      <a:endParaRPr lang="en-HU" sz="160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196997"/>
                  </a:ext>
                </a:extLst>
              </a:tr>
            </a:tbl>
          </a:graphicData>
        </a:graphic>
      </p:graphicFrame>
      <p:graphicFrame>
        <p:nvGraphicFramePr>
          <p:cNvPr id="16" name="Table 5">
            <a:extLst>
              <a:ext uri="{FF2B5EF4-FFF2-40B4-BE49-F238E27FC236}">
                <a16:creationId xmlns:a16="http://schemas.microsoft.com/office/drawing/2014/main" id="{E6790073-C604-4053-B051-3FCEAE167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454764"/>
              </p:ext>
            </p:extLst>
          </p:nvPr>
        </p:nvGraphicFramePr>
        <p:xfrm>
          <a:off x="4357354" y="1710393"/>
          <a:ext cx="3477297" cy="4877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7297">
                  <a:extLst>
                    <a:ext uri="{9D8B030D-6E8A-4147-A177-3AD203B41FA5}">
                      <a16:colId xmlns:a16="http://schemas.microsoft.com/office/drawing/2014/main" val="2448758633"/>
                    </a:ext>
                  </a:extLst>
                </a:gridCol>
              </a:tblGrid>
              <a:tr h="71615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6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Táblázatkezelő</a:t>
                      </a:r>
                      <a:endParaRPr lang="en-HU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951573"/>
                  </a:ext>
                </a:extLst>
              </a:tr>
              <a:tr h="320005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u-HU" sz="1600" noProof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egy táblázatba gyűjthető adatok </a:t>
                      </a:r>
                      <a:r>
                        <a:rPr lang="hu-HU" sz="1600" noProof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sorbarendezése</a:t>
                      </a:r>
                      <a:r>
                        <a:rPr lang="hu-HU" sz="1600" noProof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keresése, szűrése, csoportosítása 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u-HU" sz="1600" noProof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 függvényt/változást kívánunk vizsgálni/szemléltetni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u-HU" sz="1600" noProof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 különböző változatokat szeretnék kipróbálni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984427"/>
                  </a:ext>
                </a:extLst>
              </a:tr>
              <a:tr h="96106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sz="160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60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Pl. Google Sheets, Excel</a:t>
                      </a:r>
                      <a:endParaRPr lang="en-HU" sz="160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295971"/>
                  </a:ext>
                </a:extLst>
              </a:tr>
            </a:tbl>
          </a:graphicData>
        </a:graphic>
      </p:graphicFrame>
      <p:graphicFrame>
        <p:nvGraphicFramePr>
          <p:cNvPr id="17" name="Table 6">
            <a:extLst>
              <a:ext uri="{FF2B5EF4-FFF2-40B4-BE49-F238E27FC236}">
                <a16:creationId xmlns:a16="http://schemas.microsoft.com/office/drawing/2014/main" id="{27D6C995-70B0-462A-BB24-40091D718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41607"/>
              </p:ext>
            </p:extLst>
          </p:nvPr>
        </p:nvGraphicFramePr>
        <p:xfrm>
          <a:off x="8368004" y="1695450"/>
          <a:ext cx="3477297" cy="4956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7297">
                  <a:extLst>
                    <a:ext uri="{9D8B030D-6E8A-4147-A177-3AD203B41FA5}">
                      <a16:colId xmlns:a16="http://schemas.microsoft.com/office/drawing/2014/main" val="2732528305"/>
                    </a:ext>
                  </a:extLst>
                </a:gridCol>
              </a:tblGrid>
              <a:tr h="71615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6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Adatbáziskezelő</a:t>
                      </a:r>
                      <a:endParaRPr lang="en-HU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94659"/>
                  </a:ext>
                </a:extLst>
              </a:tr>
              <a:tr h="320005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u-HU" sz="1600" noProof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nagy mennyiségű strukturált adat tárolása, feldolgozása, módosítások követése, akár elemszintű jogosultságok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u-HU" sz="1600" noProof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rugalmatlan, adatok bevitele, módosítása, keresése csak előre megírt programon keresztül lehetséges (pl. </a:t>
                      </a:r>
                      <a:r>
                        <a:rPr lang="hu-HU" sz="1600" noProof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Neptun</a:t>
                      </a:r>
                      <a:r>
                        <a:rPr lang="hu-HU" sz="1600" noProof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), vagy programozási ismeretet igényel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769738"/>
                  </a:ext>
                </a:extLst>
              </a:tr>
              <a:tr h="96106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sz="160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60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Pl. Access</a:t>
                      </a:r>
                      <a:endParaRPr lang="en-HU" sz="160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161407"/>
                  </a:ext>
                </a:extLst>
              </a:tr>
            </a:tbl>
          </a:graphicData>
        </a:graphic>
      </p:graphicFrame>
      <p:sp>
        <p:nvSpPr>
          <p:cNvPr id="19" name="Rectangle 4">
            <a:extLst>
              <a:ext uri="{FF2B5EF4-FFF2-40B4-BE49-F238E27FC236}">
                <a16:creationId xmlns:a16="http://schemas.microsoft.com/office/drawing/2014/main" id="{5AD75742-0E54-46D8-A680-641457FD80C8}"/>
              </a:ext>
            </a:extLst>
          </p:cNvPr>
          <p:cNvSpPr/>
          <p:nvPr/>
        </p:nvSpPr>
        <p:spPr>
          <a:xfrm>
            <a:off x="4258849" y="1603332"/>
            <a:ext cx="3482236" cy="4872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497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FONTOSABB FÜGGVÉNYEK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ECB6C37-5557-46ED-A30F-0EAFDDA4CA97}"/>
              </a:ext>
            </a:extLst>
          </p:cNvPr>
          <p:cNvSpPr txBox="1"/>
          <p:nvPr/>
        </p:nvSpPr>
        <p:spPr>
          <a:xfrm>
            <a:off x="880054" y="1556279"/>
            <a:ext cx="5884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SZUM</a:t>
            </a:r>
            <a:r>
              <a:rPr lang="hu-HU" sz="2000" b="1" dirty="0"/>
              <a:t>(</a:t>
            </a:r>
            <a:r>
              <a:rPr lang="en-US" sz="2000" b="1" dirty="0"/>
              <a:t>…</a:t>
            </a:r>
            <a:r>
              <a:rPr lang="hu-HU" sz="2000" b="1" dirty="0"/>
              <a:t>): </a:t>
            </a:r>
          </a:p>
          <a:p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argumentumok</a:t>
            </a:r>
            <a:r>
              <a:rPr lang="en-US" sz="2000" dirty="0"/>
              <a:t> </a:t>
            </a:r>
            <a:r>
              <a:rPr lang="en-US" sz="2000" dirty="0" err="1"/>
              <a:t>összegét</a:t>
            </a:r>
            <a:r>
              <a:rPr lang="en-US" sz="2000" dirty="0"/>
              <a:t> </a:t>
            </a:r>
            <a:r>
              <a:rPr lang="en-US" sz="2000" dirty="0" err="1"/>
              <a:t>adja</a:t>
            </a:r>
            <a:r>
              <a:rPr lang="en-US" sz="2000" dirty="0"/>
              <a:t> </a:t>
            </a:r>
            <a:r>
              <a:rPr lang="en-US" sz="2000" dirty="0" err="1"/>
              <a:t>vissza</a:t>
            </a:r>
            <a:endParaRPr lang="hu-HU" sz="20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F8262AD7-B518-4CB1-BB49-9B6BD8DF6DFB}"/>
              </a:ext>
            </a:extLst>
          </p:cNvPr>
          <p:cNvSpPr txBox="1"/>
          <p:nvPr/>
        </p:nvSpPr>
        <p:spPr>
          <a:xfrm>
            <a:off x="7970688" y="5296831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=SZUM(A1;A2)</a:t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=SZUM(A1:A10)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=SZUM(1;2;MAX(A1;A2))</a:t>
            </a: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F476BB3-00B8-4397-B5B4-E2553D824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554" y="1273421"/>
            <a:ext cx="3442379" cy="3546694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id="{68AAE6D6-F169-437A-B7A5-8FBE8B6ECF1F}"/>
              </a:ext>
            </a:extLst>
          </p:cNvPr>
          <p:cNvSpPr txBox="1"/>
          <p:nvPr/>
        </p:nvSpPr>
        <p:spPr>
          <a:xfrm>
            <a:off x="7682462" y="4919487"/>
            <a:ext cx="550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adnak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vissza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alábbi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képletek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5387E8B-56EC-4402-A59F-0F9180F79868}"/>
              </a:ext>
            </a:extLst>
          </p:cNvPr>
          <p:cNvSpPr txBox="1"/>
          <p:nvPr/>
        </p:nvSpPr>
        <p:spPr>
          <a:xfrm>
            <a:off x="880054" y="2377546"/>
            <a:ext cx="5884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ÁTLAG</a:t>
            </a:r>
            <a:r>
              <a:rPr lang="hu-HU" sz="2000" b="1" dirty="0"/>
              <a:t>(</a:t>
            </a:r>
            <a:r>
              <a:rPr lang="en-US" sz="2000" b="1" dirty="0"/>
              <a:t>…</a:t>
            </a:r>
            <a:r>
              <a:rPr lang="hu-HU" sz="2000" b="1" dirty="0"/>
              <a:t>): </a:t>
            </a:r>
          </a:p>
          <a:p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argumentumok</a:t>
            </a:r>
            <a:r>
              <a:rPr lang="en-US" sz="2000" dirty="0"/>
              <a:t> </a:t>
            </a:r>
            <a:r>
              <a:rPr lang="en-US" sz="2000" dirty="0" err="1"/>
              <a:t>számtani</a:t>
            </a:r>
            <a:r>
              <a:rPr lang="en-US" sz="2000" dirty="0"/>
              <a:t> </a:t>
            </a:r>
            <a:r>
              <a:rPr lang="en-US" sz="2000" dirty="0" err="1"/>
              <a:t>közepe</a:t>
            </a:r>
            <a:endParaRPr lang="en-US" sz="2000" dirty="0"/>
          </a:p>
          <a:p>
            <a:endParaRPr lang="hu-HU" sz="2000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581339A0-ED13-4558-9C12-7B949C67A4B1}"/>
              </a:ext>
            </a:extLst>
          </p:cNvPr>
          <p:cNvSpPr txBox="1"/>
          <p:nvPr/>
        </p:nvSpPr>
        <p:spPr>
          <a:xfrm>
            <a:off x="880054" y="3282879"/>
            <a:ext cx="5884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DARAB</a:t>
            </a:r>
            <a:r>
              <a:rPr lang="hu-HU" sz="2000" b="1" dirty="0"/>
              <a:t>(</a:t>
            </a:r>
            <a:r>
              <a:rPr lang="en-US" sz="2000" b="1" dirty="0"/>
              <a:t>…</a:t>
            </a:r>
            <a:r>
              <a:rPr lang="hu-HU" sz="2000" b="1" dirty="0"/>
              <a:t>): </a:t>
            </a:r>
          </a:p>
          <a:p>
            <a:r>
              <a:rPr lang="en-US" sz="2000" dirty="0" err="1"/>
              <a:t>számokat</a:t>
            </a:r>
            <a:r>
              <a:rPr lang="en-US" sz="2000" dirty="0"/>
              <a:t> </a:t>
            </a:r>
            <a:r>
              <a:rPr lang="en-US" sz="2000" dirty="0" err="1"/>
              <a:t>tartalmazó</a:t>
            </a:r>
            <a:r>
              <a:rPr lang="en-US" sz="2000" dirty="0"/>
              <a:t> </a:t>
            </a:r>
            <a:r>
              <a:rPr lang="en-US" sz="2000" dirty="0" err="1"/>
              <a:t>cellák</a:t>
            </a:r>
            <a:r>
              <a:rPr lang="en-US" sz="2000" dirty="0"/>
              <a:t> </a:t>
            </a:r>
            <a:r>
              <a:rPr lang="en-US" sz="2000" dirty="0" err="1"/>
              <a:t>száma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argumentumban</a:t>
            </a:r>
            <a:endParaRPr lang="en-US" sz="2000" dirty="0"/>
          </a:p>
          <a:p>
            <a:endParaRPr lang="hu-HU" sz="2000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8A7257C0-2050-4724-BE4A-F3BEEE2E8CA5}"/>
              </a:ext>
            </a:extLst>
          </p:cNvPr>
          <p:cNvSpPr txBox="1"/>
          <p:nvPr/>
        </p:nvSpPr>
        <p:spPr>
          <a:xfrm>
            <a:off x="880054" y="4273156"/>
            <a:ext cx="5884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DARAB2</a:t>
            </a:r>
            <a:r>
              <a:rPr lang="hu-HU" sz="2000" b="1" dirty="0"/>
              <a:t>(</a:t>
            </a:r>
            <a:r>
              <a:rPr lang="en-US" sz="2000" b="1" dirty="0"/>
              <a:t>…</a:t>
            </a:r>
            <a:r>
              <a:rPr lang="hu-HU" sz="2000" b="1" dirty="0"/>
              <a:t>): </a:t>
            </a:r>
          </a:p>
          <a:p>
            <a:r>
              <a:rPr lang="en-US" sz="2000" dirty="0" err="1"/>
              <a:t>nem</a:t>
            </a:r>
            <a:r>
              <a:rPr lang="en-US" sz="2000" dirty="0"/>
              <a:t> </a:t>
            </a:r>
            <a:r>
              <a:rPr lang="en-US" sz="2000" dirty="0" err="1"/>
              <a:t>üres</a:t>
            </a:r>
            <a:r>
              <a:rPr lang="en-US" sz="2000" dirty="0"/>
              <a:t> </a:t>
            </a:r>
            <a:r>
              <a:rPr lang="en-US" sz="2000" dirty="0" err="1"/>
              <a:t>cellák</a:t>
            </a:r>
            <a:r>
              <a:rPr lang="en-US" sz="2000" dirty="0"/>
              <a:t> </a:t>
            </a:r>
            <a:r>
              <a:rPr lang="en-US" sz="2000" dirty="0" err="1"/>
              <a:t>száma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argumentumban</a:t>
            </a:r>
            <a:endParaRPr lang="en-US" sz="2000" dirty="0"/>
          </a:p>
          <a:p>
            <a:endParaRPr lang="hu-HU" sz="20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EBC9334A-FA68-41A5-A5CB-7297952DA9F3}"/>
              </a:ext>
            </a:extLst>
          </p:cNvPr>
          <p:cNvSpPr txBox="1"/>
          <p:nvPr/>
        </p:nvSpPr>
        <p:spPr>
          <a:xfrm>
            <a:off x="880054" y="5372045"/>
            <a:ext cx="5884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MIN</a:t>
            </a:r>
            <a:r>
              <a:rPr lang="hu-HU" sz="2000" b="1" dirty="0"/>
              <a:t>(</a:t>
            </a:r>
            <a:r>
              <a:rPr lang="en-US" sz="2000" b="1" dirty="0"/>
              <a:t>…</a:t>
            </a:r>
            <a:r>
              <a:rPr lang="hu-HU" sz="2000" b="1" dirty="0"/>
              <a:t>)</a:t>
            </a:r>
            <a:r>
              <a:rPr lang="en-US" sz="2000" b="1" dirty="0"/>
              <a:t>, MAX()</a:t>
            </a:r>
            <a:r>
              <a:rPr lang="hu-HU" sz="2000" b="1" dirty="0"/>
              <a:t>: </a:t>
            </a:r>
          </a:p>
          <a:p>
            <a:r>
              <a:rPr lang="en-US" sz="2000" dirty="0" err="1"/>
              <a:t>értékhalmazban</a:t>
            </a:r>
            <a:r>
              <a:rPr lang="en-US" sz="2000" dirty="0"/>
              <a:t> </a:t>
            </a:r>
            <a:r>
              <a:rPr lang="en-US" sz="2000" dirty="0" err="1"/>
              <a:t>szereplő</a:t>
            </a:r>
            <a:r>
              <a:rPr lang="en-US" sz="2000" dirty="0"/>
              <a:t> </a:t>
            </a:r>
            <a:r>
              <a:rPr lang="en-US" sz="2000" dirty="0" err="1"/>
              <a:t>legkisebb</a:t>
            </a:r>
            <a:r>
              <a:rPr lang="en-US" sz="2000" dirty="0"/>
              <a:t>/</a:t>
            </a:r>
            <a:r>
              <a:rPr lang="en-US" sz="2000" dirty="0" err="1"/>
              <a:t>legnagyobb</a:t>
            </a:r>
            <a:r>
              <a:rPr lang="en-US" sz="2000" dirty="0"/>
              <a:t> </a:t>
            </a:r>
            <a:r>
              <a:rPr lang="en-US" sz="2000" dirty="0" err="1"/>
              <a:t>szám</a:t>
            </a:r>
            <a:endParaRPr lang="en-US" sz="20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8329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C794C7C4-AE95-4F30-9E7D-65F4D768A4B5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947231FC-7A27-4BAE-BF3A-663B28C0E735}"/>
              </a:ext>
            </a:extLst>
          </p:cNvPr>
          <p:cNvSpPr txBox="1"/>
          <p:nvPr/>
        </p:nvSpPr>
        <p:spPr>
          <a:xfrm>
            <a:off x="4601970" y="5500759"/>
            <a:ext cx="36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Példák</a:t>
            </a:r>
            <a:r>
              <a:rPr lang="en-US" b="1" dirty="0"/>
              <a:t> </a:t>
            </a:r>
            <a:r>
              <a:rPr lang="en-US" b="1" dirty="0" err="1"/>
              <a:t>hibaüzenetekre</a:t>
            </a:r>
            <a:endParaRPr lang="en-US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3A761E-84C3-45B2-B47E-FEBC7CE8F47A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HIBAÜZENETEK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98FB55-A6F8-4010-AB80-20C8E849C9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8743" b="50000"/>
          <a:stretch/>
        </p:blipFill>
        <p:spPr>
          <a:xfrm>
            <a:off x="1461856" y="1798837"/>
            <a:ext cx="891614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549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167E14E-C36F-0040-9A17-EC85EB96AF8F}"/>
              </a:ext>
            </a:extLst>
          </p:cNvPr>
          <p:cNvSpPr txBox="1"/>
          <p:nvPr/>
        </p:nvSpPr>
        <p:spPr>
          <a:xfrm>
            <a:off x="880054" y="5131987"/>
            <a:ext cx="10245146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HU" sz="1400" b="1" spc="12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Fejér Tamás – Strommer László – Fehér Eszter</a:t>
            </a:r>
          </a:p>
          <a:p>
            <a:pPr algn="ctr">
              <a:lnSpc>
                <a:spcPct val="150000"/>
              </a:lnSpc>
            </a:pPr>
            <a:r>
              <a:rPr lang="en-HU" sz="1400" b="1" spc="12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BME Építészmérnöki Kar</a:t>
            </a:r>
          </a:p>
          <a:p>
            <a:pPr algn="ctr">
              <a:lnSpc>
                <a:spcPct val="150000"/>
              </a:lnSpc>
            </a:pPr>
            <a:r>
              <a:rPr lang="en-HU" sz="1400" b="1" spc="12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Morfológia és Alkalmazott Geometria Tanszék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D9F9DF2-5612-4BE4-8698-0CCC0CC3DDE0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46428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Google Sheets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pic>
        <p:nvPicPr>
          <p:cNvPr id="4" name="Kép 3" descr="A képen asztal látható&#10;&#10;Automatikusan generált leírás">
            <a:extLst>
              <a:ext uri="{FF2B5EF4-FFF2-40B4-BE49-F238E27FC236}">
                <a16:creationId xmlns:a16="http://schemas.microsoft.com/office/drawing/2014/main" id="{0757CB5B-E4AC-4400-B7C4-D4F3E9FBF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232" y="1955703"/>
            <a:ext cx="6528135" cy="3721291"/>
          </a:xfrm>
          <a:prstGeom prst="rect">
            <a:avLst/>
          </a:prstGeom>
        </p:spPr>
      </p:pic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C5CA0221-64BB-49C7-A6E3-402E1CEFCE93}"/>
              </a:ext>
            </a:extLst>
          </p:cNvPr>
          <p:cNvCxnSpPr/>
          <p:nvPr/>
        </p:nvCxnSpPr>
        <p:spPr>
          <a:xfrm flipH="1" flipV="1">
            <a:off x="1631950" y="2476500"/>
            <a:ext cx="692150" cy="31115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5CD2D0D1-4948-4CB0-8A45-6F07FE6997A4}"/>
              </a:ext>
            </a:extLst>
          </p:cNvPr>
          <p:cNvSpPr txBox="1"/>
          <p:nvPr/>
        </p:nvSpPr>
        <p:spPr>
          <a:xfrm>
            <a:off x="533400" y="2262743"/>
            <a:ext cx="118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névmező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Egyenes összekötő nyíllal 13">
            <a:extLst>
              <a:ext uri="{FF2B5EF4-FFF2-40B4-BE49-F238E27FC236}">
                <a16:creationId xmlns:a16="http://schemas.microsoft.com/office/drawing/2014/main" id="{F93EB029-4079-41FD-A0AD-5F8F6EDE67DB}"/>
              </a:ext>
            </a:extLst>
          </p:cNvPr>
          <p:cNvCxnSpPr>
            <a:cxnSpLocks/>
          </p:cNvCxnSpPr>
          <p:nvPr/>
        </p:nvCxnSpPr>
        <p:spPr>
          <a:xfrm flipV="1">
            <a:off x="3308182" y="1703919"/>
            <a:ext cx="387518" cy="111764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304344E9-D015-4672-9C6A-21524A406BE3}"/>
              </a:ext>
            </a:extLst>
          </p:cNvPr>
          <p:cNvSpPr txBox="1"/>
          <p:nvPr/>
        </p:nvSpPr>
        <p:spPr>
          <a:xfrm>
            <a:off x="3663950" y="1515019"/>
            <a:ext cx="118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képletsor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50C46184-6E29-4235-B5FF-CAB762D41B99}"/>
              </a:ext>
            </a:extLst>
          </p:cNvPr>
          <p:cNvSpPr txBox="1"/>
          <p:nvPr/>
        </p:nvSpPr>
        <p:spPr>
          <a:xfrm>
            <a:off x="3162300" y="6003652"/>
            <a:ext cx="238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munkalap-fülek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Egyenes összekötő nyíllal 20">
            <a:extLst>
              <a:ext uri="{FF2B5EF4-FFF2-40B4-BE49-F238E27FC236}">
                <a16:creationId xmlns:a16="http://schemas.microsoft.com/office/drawing/2014/main" id="{1052F520-02DA-4415-BAFB-8B4EF7B5961B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3136732" y="5664731"/>
            <a:ext cx="25568" cy="52358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E91E7184-63EC-461C-8A48-977222E58DE0}"/>
              </a:ext>
            </a:extLst>
          </p:cNvPr>
          <p:cNvSpPr txBox="1"/>
          <p:nvPr/>
        </p:nvSpPr>
        <p:spPr>
          <a:xfrm>
            <a:off x="9055099" y="2821567"/>
            <a:ext cx="238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oszlopok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azonosítója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6EEECB71-D1BF-4651-8D43-B349877A9F0B}"/>
              </a:ext>
            </a:extLst>
          </p:cNvPr>
          <p:cNvSpPr txBox="1"/>
          <p:nvPr/>
        </p:nvSpPr>
        <p:spPr>
          <a:xfrm>
            <a:off x="323850" y="5648107"/>
            <a:ext cx="238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sorok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azonosítója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0B8A62AC-D065-4664-8719-B3439DCB21D0}"/>
              </a:ext>
            </a:extLst>
          </p:cNvPr>
          <p:cNvCxnSpPr>
            <a:cxnSpLocks/>
          </p:cNvCxnSpPr>
          <p:nvPr/>
        </p:nvCxnSpPr>
        <p:spPr>
          <a:xfrm>
            <a:off x="3022600" y="3406405"/>
            <a:ext cx="965032" cy="114654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CC7B3684-CF6D-4284-97CB-B7EED7DD833D}"/>
              </a:ext>
            </a:extLst>
          </p:cNvPr>
          <p:cNvSpPr txBox="1"/>
          <p:nvPr/>
        </p:nvSpPr>
        <p:spPr>
          <a:xfrm>
            <a:off x="3962400" y="4443871"/>
            <a:ext cx="118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aktív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cella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Egyenes összekötő nyíllal 25">
            <a:extLst>
              <a:ext uri="{FF2B5EF4-FFF2-40B4-BE49-F238E27FC236}">
                <a16:creationId xmlns:a16="http://schemas.microsoft.com/office/drawing/2014/main" id="{38CDAA13-E0EC-4F15-8780-319AFFA8900B}"/>
              </a:ext>
            </a:extLst>
          </p:cNvPr>
          <p:cNvCxnSpPr>
            <a:cxnSpLocks/>
          </p:cNvCxnSpPr>
          <p:nvPr/>
        </p:nvCxnSpPr>
        <p:spPr>
          <a:xfrm>
            <a:off x="8375650" y="3057052"/>
            <a:ext cx="549274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5EFD5501-AA28-4869-8BF1-7B2A7FE05BF5}"/>
              </a:ext>
            </a:extLst>
          </p:cNvPr>
          <p:cNvCxnSpPr>
            <a:cxnSpLocks/>
          </p:cNvCxnSpPr>
          <p:nvPr/>
        </p:nvCxnSpPr>
        <p:spPr>
          <a:xfrm>
            <a:off x="2187574" y="5370843"/>
            <a:ext cx="0" cy="612302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59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 - TARTALOM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00A91299-4E11-41C3-AD68-8E246BB2E30D}"/>
              </a:ext>
            </a:extLst>
          </p:cNvPr>
          <p:cNvSpPr txBox="1"/>
          <p:nvPr/>
        </p:nvSpPr>
        <p:spPr>
          <a:xfrm>
            <a:off x="880054" y="1809087"/>
            <a:ext cx="11007146" cy="3352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Statikus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tartalom</a:t>
            </a:r>
            <a:endParaRPr lang="en-H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szöveg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állandó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pl.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Bevétel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szám-állandó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konstans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pl.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1234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2022.01.01.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műveleteket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függvényeket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tartalmazó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képlet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=1+1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=GYÖK(2)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=PI()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=2^3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HU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Dinamikus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tartalom</a:t>
            </a:r>
            <a:endParaRPr lang="en-H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olyan képlet, melynek eredménye függ egy másik cella tartalmától, pl. </a:t>
            </a:r>
            <a:r>
              <a:rPr lang="hu-HU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=A1+1</a:t>
            </a: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vagy más változótól pl. az aktuális dátumtól: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=MA()</a:t>
            </a:r>
            <a:endParaRPr lang="en-H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05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 - TARTALOM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00A91299-4E11-41C3-AD68-8E246BB2E30D}"/>
              </a:ext>
            </a:extLst>
          </p:cNvPr>
          <p:cNvSpPr txBox="1"/>
          <p:nvPr/>
        </p:nvSpPr>
        <p:spPr>
          <a:xfrm>
            <a:off x="880054" y="1504287"/>
            <a:ext cx="11007146" cy="5413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Akár statikus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akár dinamikus, a cella tartalma (eredménye) lehet: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logikai érték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értéke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IGAZ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(TRUE) vagy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HAMIS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(FALSE) (kiértékeléskor 1 v. 0), formázás nélküli cellában középre lesz igazítva, és nem nyúlhat át más cellába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szöveg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minden, ami nem szám vagy logikai érték, szövegként kerül eltárolásra, formázás nélküli cellában balra lesz igazítva, és (optikailag) átnyúlhat a szomszéd cellába, feltéve, hogy az üres (ha nem fér el, csonkulva jelenik meg)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szám: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formázás nélkül a cellában jobbra lesz igazítva, és nem nyúlhat át más cellába (ha nem fér el, csonkulva jelenik meg, vagy EXCEL-</a:t>
            </a:r>
            <a:r>
              <a:rPr 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„#####” jelenik meg)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hu-HU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ibaüzenet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pl. nullával való osztás (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#ZÉRÓOSZTÓ!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#DIV/0!), érvénytelen (pl. időközben törölt tartományra történt) hivatkozás (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#HIV!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#REF!), szám helyett szövegre történő hivatkozás (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#ÉRTÉK!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#VALUE!), nem létező névre való hivatkozás, vagy föl nem ismert szöveg (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#NÉV?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#NAME?), egy függvény vagy képlet hiányzó értéke </a:t>
            </a: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#HIÁNYZIK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#N/A) esetén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7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SZÖVEGFORMÁZÁS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00A91299-4E11-41C3-AD68-8E246BB2E30D}"/>
              </a:ext>
            </a:extLst>
          </p:cNvPr>
          <p:cNvSpPr txBox="1"/>
          <p:nvPr/>
        </p:nvSpPr>
        <p:spPr>
          <a:xfrm>
            <a:off x="880054" y="4315862"/>
            <a:ext cx="10516492" cy="1889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Karakter-szintű szövegformázásra csak statikus szöveg esetén van mód!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beállított formázás csak a végeredményen látható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adott cella formázásának átvitele egy másik cellába a Formátum másolóval lehetséges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beállítások cellaszinten vannak értelmezve, ezért a cellán belüli egyedi formázás nem másolható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37798D71-75A3-E840-AF38-512BFC32BD7B}"/>
              </a:ext>
            </a:extLst>
          </p:cNvPr>
          <p:cNvSpPr txBox="1"/>
          <p:nvPr/>
        </p:nvSpPr>
        <p:spPr>
          <a:xfrm>
            <a:off x="880054" y="1573481"/>
            <a:ext cx="10516492" cy="262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táblázatkezelő nem szövegszerkesztő!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hosszabb szöveg egységes kezelésére, tördelésére alkalmatlan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formázási lehetőségek szűkebbek, kivitelezésük nehézkesebb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cellákba kötött hosszúságú szöveg kerülhet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cellák közti szöveg-átvitel nehézkes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alkalmas viszont (főként rövidebb szöveg esetén) pl. számítási eredmény, illetve számítás vagy egyéb feltétel függvényében változó tartalom megjelenítésére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9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 - FORMÁTUM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00A91299-4E11-41C3-AD68-8E246BB2E30D}"/>
              </a:ext>
            </a:extLst>
          </p:cNvPr>
          <p:cNvSpPr txBox="1"/>
          <p:nvPr/>
        </p:nvSpPr>
        <p:spPr>
          <a:xfrm>
            <a:off x="880054" y="1471157"/>
            <a:ext cx="11007146" cy="4274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 formázása lehet: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igazítás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szöveg vízszintes vagy függőleges iránya a cellán belül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elforgatás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írásirány, ill. írás elforgatási szöge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tördelés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túlfolyás a következő cellába vagy levágás, többsoros cellatartalom, (sordobás: </a:t>
            </a:r>
            <a:r>
              <a:rPr 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Alt+Enter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betűtípus: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betűk stílusa, mérete, színe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szegély, kitöltőszín: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 (ill. tartomány) szegélyének színe, vonaltípusa, vastagsága, ill. hátterének színe adható meg, lehet változó is (Formátum/Változó színek)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cellák egyesítése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több cella összevonva egy cellaként viselkedik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feltételes formázás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szabályok adhatók meg, amelytől a formázás függ (pl. negatív szám legyen piros, a nemnegatív pedig zöld)</a:t>
            </a:r>
          </a:p>
        </p:txBody>
      </p:sp>
    </p:spTree>
    <p:extLst>
      <p:ext uri="{BB962C8B-B14F-4D97-AF65-F5344CB8AC3E}">
        <p14:creationId xmlns:p14="http://schemas.microsoft.com/office/powerpoint/2010/main" val="218465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 - FORMÁTUM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00A91299-4E11-41C3-AD68-8E246BB2E30D}"/>
              </a:ext>
            </a:extLst>
          </p:cNvPr>
          <p:cNvSpPr txBox="1"/>
          <p:nvPr/>
        </p:nvSpPr>
        <p:spPr>
          <a:xfrm>
            <a:off x="880054" y="1695450"/>
            <a:ext cx="6355633" cy="3751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 tartalmának megjelenése lehet: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Automatikus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a program által megfelelőnek ítélt formátum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Egyszerű szöveg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ez a beállítás a számjegyeket is szövegként jeleníti meg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Szám: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adott tizedesjegy pontosságú, szám kijelzés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Százalék, tudományos, pénznem stb.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Dátum/Idő: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különböző megjelenítési módok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lehetségesek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 dátumokkal műveleteket is végezhetünk</a:t>
            </a:r>
          </a:p>
        </p:txBody>
      </p:sp>
      <p:pic>
        <p:nvPicPr>
          <p:cNvPr id="4" name="Picture 3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13D633A7-2DC2-5448-AD62-175E1FA55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7" y="1109304"/>
            <a:ext cx="4285753" cy="4810539"/>
          </a:xfrm>
          <a:prstGeom prst="rect">
            <a:avLst/>
          </a:prstGeom>
        </p:spPr>
      </p:pic>
      <p:sp>
        <p:nvSpPr>
          <p:cNvPr id="14" name="Ovál 13">
            <a:extLst>
              <a:ext uri="{FF2B5EF4-FFF2-40B4-BE49-F238E27FC236}">
                <a16:creationId xmlns:a16="http://schemas.microsoft.com/office/drawing/2014/main" id="{18B8918B-5908-4B2F-AC7B-495939152839}"/>
              </a:ext>
            </a:extLst>
          </p:cNvPr>
          <p:cNvSpPr/>
          <p:nvPr/>
        </p:nvSpPr>
        <p:spPr>
          <a:xfrm>
            <a:off x="7003212" y="5109920"/>
            <a:ext cx="1828800" cy="914400"/>
          </a:xfrm>
          <a:prstGeom prst="ellipse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7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CELLA - FORMÁTUM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6A81760-6349-4AAB-945C-262F410459B3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00A91299-4E11-41C3-AD68-8E246BB2E30D}"/>
              </a:ext>
            </a:extLst>
          </p:cNvPr>
          <p:cNvSpPr txBox="1"/>
          <p:nvPr/>
        </p:nvSpPr>
        <p:spPr>
          <a:xfrm>
            <a:off x="880054" y="1695450"/>
            <a:ext cx="10728177" cy="479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Egyéni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számformátum</a:t>
            </a: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egyedi megjelenítési formátum-kód, mely </a:t>
            </a:r>
            <a:r>
              <a:rPr 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négy szakaszból áll, és alapesetben előjel-függő: "+";"–";"0";"text"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megadható feltétel (értékhatár), pl. [&lt;2]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megadható a megjelenítés színe, pl. [Red]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hozzátoldható szöveg, pl. a mértékegység: # ###.0" m2"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# helyén csak az értékes jegy jelenik meg (pl. 0.06 v. 0.15 &amp; 0.# → 0.1)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0 helyén mindig megjelenik számjegy (pl. 630 &amp; 00-00 → 06-30)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% százzal szorozva jeleníti meg a számot (0.123 &amp; 0% → 12%)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@ a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szöveget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jeleníti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meg</a:t>
            </a: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szám kijelzésének pontossága alapesetben nem befolyásolja a tovább-számolást.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Tizedes-jel ("." ill. ",") és listaelválasztó jel ("," ill. ";") a Windows beállításai szerint.</a:t>
            </a:r>
          </a:p>
        </p:txBody>
      </p:sp>
    </p:spTree>
    <p:extLst>
      <p:ext uri="{BB962C8B-B14F-4D97-AF65-F5344CB8AC3E}">
        <p14:creationId xmlns:p14="http://schemas.microsoft.com/office/powerpoint/2010/main" val="276128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1564</Words>
  <Application>Microsoft Office PowerPoint</Application>
  <PresentationFormat>Widescreen</PresentationFormat>
  <Paragraphs>197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Verdana</vt:lpstr>
      <vt:lpstr>Office-téma</vt:lpstr>
      <vt:lpstr>TÁBLÁZATKEZELÉS 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TÁBLÁZATKEZELÉS</dc:title>
  <dc:creator>Feher</dc:creator>
  <cp:lastModifiedBy>Dr. Fehér Eszter</cp:lastModifiedBy>
  <cp:revision>23</cp:revision>
  <dcterms:created xsi:type="dcterms:W3CDTF">2022-03-03T12:03:16Z</dcterms:created>
  <dcterms:modified xsi:type="dcterms:W3CDTF">2022-03-10T09:00:34Z</dcterms:modified>
</cp:coreProperties>
</file>