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5" r:id="rId4"/>
    <p:sldId id="258" r:id="rId5"/>
    <p:sldId id="261" r:id="rId6"/>
    <p:sldId id="259" r:id="rId7"/>
    <p:sldId id="260" r:id="rId8"/>
    <p:sldId id="266" r:id="rId9"/>
    <p:sldId id="262" r:id="rId10"/>
    <p:sldId id="263" r:id="rId11"/>
    <p:sldId id="264" r:id="rId12"/>
    <p:sldId id="267" r:id="rId13"/>
    <p:sldId id="268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0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311" autoAdjust="0"/>
  </p:normalViewPr>
  <p:slideViewPr>
    <p:cSldViewPr snapToGrid="0">
      <p:cViewPr>
        <p:scale>
          <a:sx n="100" d="100"/>
          <a:sy n="100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C4930-1ECB-424C-9700-E25B9F224453}" type="datetimeFigureOut">
              <a:rPr lang="hu-HU" smtClean="0"/>
              <a:t>2022. 05. 05.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1076D-3607-4CEA-B120-7B3D1FE1DA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76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 smtClean="0"/>
              <a:t>Kérdés</a:t>
            </a:r>
            <a:endParaRPr lang="en-US" dirty="0" smtClean="0"/>
          </a:p>
          <a:p>
            <a:r>
              <a:rPr lang="en-US" dirty="0" err="1" smtClean="0"/>
              <a:t>Eredeti</a:t>
            </a:r>
            <a:r>
              <a:rPr lang="en-US" dirty="0" smtClean="0"/>
              <a:t> </a:t>
            </a:r>
            <a:r>
              <a:rPr lang="en-US" dirty="0" err="1" smtClean="0"/>
              <a:t>méret</a:t>
            </a:r>
            <a:r>
              <a:rPr lang="en-US" dirty="0" smtClean="0"/>
              <a:t>: E</a:t>
            </a:r>
            <a:r>
              <a:rPr lang="en-US" baseline="0" dirty="0" smtClean="0"/>
              <a:t> = </a:t>
            </a:r>
            <a:r>
              <a:rPr lang="en-US" dirty="0" smtClean="0"/>
              <a:t>x^2</a:t>
            </a:r>
          </a:p>
          <a:p>
            <a:r>
              <a:rPr lang="en-US" dirty="0" err="1" smtClean="0"/>
              <a:t>Új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méret</a:t>
            </a:r>
            <a:r>
              <a:rPr lang="en-US" baseline="0" dirty="0" smtClean="0"/>
              <a:t>: (x/2)*(x/2) = x^2/4 = E/4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2. </a:t>
            </a:r>
            <a:r>
              <a:rPr lang="en-US" dirty="0" err="1" smtClean="0"/>
              <a:t>Kérdés</a:t>
            </a:r>
            <a:endParaRPr lang="en-US" dirty="0" smtClean="0"/>
          </a:p>
          <a:p>
            <a:r>
              <a:rPr lang="en-US" dirty="0" smtClean="0"/>
              <a:t>2MP = 2,000,000 pixel</a:t>
            </a:r>
            <a:br>
              <a:rPr lang="en-US" dirty="0" smtClean="0"/>
            </a:br>
            <a:r>
              <a:rPr lang="en-US" dirty="0" smtClean="0"/>
              <a:t>2,000,000</a:t>
            </a:r>
            <a:r>
              <a:rPr lang="en-US" baseline="0" dirty="0" smtClean="0"/>
              <a:t> = x*y</a:t>
            </a:r>
            <a:br>
              <a:rPr lang="en-US" baseline="0" dirty="0" smtClean="0"/>
            </a:br>
            <a:r>
              <a:rPr lang="en-US" baseline="0" dirty="0" smtClean="0"/>
              <a:t>x/y = 16/9</a:t>
            </a:r>
          </a:p>
          <a:p>
            <a:r>
              <a:rPr lang="en-US" baseline="0" dirty="0" smtClean="0"/>
              <a:t>A </a:t>
            </a:r>
            <a:r>
              <a:rPr lang="en-US" baseline="0" dirty="0" err="1" smtClean="0"/>
              <a:t>kétismeretlenes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egyenletrendszerből</a:t>
            </a:r>
            <a:r>
              <a:rPr lang="en-US" baseline="0" dirty="0" smtClean="0"/>
              <a:t>: </a:t>
            </a:r>
          </a:p>
          <a:p>
            <a:r>
              <a:rPr lang="en-US" baseline="0" dirty="0" smtClean="0"/>
              <a:t>x = (16/9) *y = (16/9) * 2,000,000/x</a:t>
            </a:r>
            <a:br>
              <a:rPr lang="en-US" baseline="0" dirty="0" smtClean="0"/>
            </a:br>
            <a:r>
              <a:rPr lang="en-US" baseline="0" dirty="0" err="1" smtClean="0"/>
              <a:t>x</a:t>
            </a:r>
            <a:r>
              <a:rPr lang="en-US" baseline="0" dirty="0" smtClean="0"/>
              <a:t> ~= 1885</a:t>
            </a:r>
          </a:p>
          <a:p>
            <a:r>
              <a:rPr lang="en-US" baseline="0" dirty="0" smtClean="0"/>
              <a:t>y ~=  1060</a:t>
            </a:r>
          </a:p>
          <a:p>
            <a:endParaRPr lang="en-US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076D-3607-4CEA-B120-7B3D1FE1DA2D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1374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076D-3607-4CEA-B120-7B3D1FE1DA2D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7969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Kérdés</a:t>
            </a:r>
            <a:endParaRPr lang="en-US" dirty="0" smtClean="0"/>
          </a:p>
          <a:p>
            <a:r>
              <a:rPr lang="en-US" dirty="0" err="1" smtClean="0"/>
              <a:t>Világos</a:t>
            </a:r>
            <a:r>
              <a:rPr lang="en-US" dirty="0" smtClean="0"/>
              <a:t>: (200,200,200)</a:t>
            </a:r>
          </a:p>
          <a:p>
            <a:r>
              <a:rPr lang="en-US" dirty="0" err="1" smtClean="0"/>
              <a:t>Sötét</a:t>
            </a:r>
            <a:r>
              <a:rPr lang="en-US" dirty="0" smtClean="0"/>
              <a:t>: (50,50,50)</a:t>
            </a:r>
          </a:p>
          <a:p>
            <a:endParaRPr lang="en-US" dirty="0" smtClean="0"/>
          </a:p>
          <a:p>
            <a:r>
              <a:rPr lang="en-US" dirty="0" smtClean="0"/>
              <a:t>4. </a:t>
            </a:r>
            <a:r>
              <a:rPr lang="en-US" dirty="0" err="1" smtClean="0"/>
              <a:t>Kérdés</a:t>
            </a:r>
            <a:endParaRPr lang="en-US" dirty="0" smtClean="0"/>
          </a:p>
          <a:p>
            <a:r>
              <a:rPr lang="en-US" dirty="0" err="1" smtClean="0"/>
              <a:t>lila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076D-3607-4CEA-B120-7B3D1FE1DA2D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0220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076D-3607-4CEA-B120-7B3D1FE1DA2D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4262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E4E8-0744-4A89-B6D6-CE25B6886C4C}" type="datetimeFigureOut">
              <a:rPr lang="hu-HU" smtClean="0"/>
              <a:t>2022. 05. 04.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DFB9-CAD2-4134-93C7-6CFEC6CD25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6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E4E8-0744-4A89-B6D6-CE25B6886C4C}" type="datetimeFigureOut">
              <a:rPr lang="hu-HU" smtClean="0"/>
              <a:t>2022. 05. 04.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DFB9-CAD2-4134-93C7-6CFEC6CD25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5506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E4E8-0744-4A89-B6D6-CE25B6886C4C}" type="datetimeFigureOut">
              <a:rPr lang="hu-HU" smtClean="0"/>
              <a:t>2022. 05. 04.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DFB9-CAD2-4134-93C7-6CFEC6CD25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7148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E4E8-0744-4A89-B6D6-CE25B6886C4C}" type="datetimeFigureOut">
              <a:rPr lang="hu-HU" smtClean="0"/>
              <a:t>2022. 05. 04.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DFB9-CAD2-4134-93C7-6CFEC6CD25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0203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E4E8-0744-4A89-B6D6-CE25B6886C4C}" type="datetimeFigureOut">
              <a:rPr lang="hu-HU" smtClean="0"/>
              <a:t>2022. 05. 04.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DFB9-CAD2-4134-93C7-6CFEC6CD25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597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E4E8-0744-4A89-B6D6-CE25B6886C4C}" type="datetimeFigureOut">
              <a:rPr lang="hu-HU" smtClean="0"/>
              <a:t>2022. 05. 04.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DFB9-CAD2-4134-93C7-6CFEC6CD25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1309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E4E8-0744-4A89-B6D6-CE25B6886C4C}" type="datetimeFigureOut">
              <a:rPr lang="hu-HU" smtClean="0"/>
              <a:t>2022. 05. 04.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DFB9-CAD2-4134-93C7-6CFEC6CD25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7421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E4E8-0744-4A89-B6D6-CE25B6886C4C}" type="datetimeFigureOut">
              <a:rPr lang="hu-HU" smtClean="0"/>
              <a:t>2022. 05. 04.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DFB9-CAD2-4134-93C7-6CFEC6CD25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4882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E4E8-0744-4A89-B6D6-CE25B6886C4C}" type="datetimeFigureOut">
              <a:rPr lang="hu-HU" smtClean="0"/>
              <a:t>2022. 05. 04.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DFB9-CAD2-4134-93C7-6CFEC6CD25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9581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E4E8-0744-4A89-B6D6-CE25B6886C4C}" type="datetimeFigureOut">
              <a:rPr lang="hu-HU" smtClean="0"/>
              <a:t>2022. 05. 04.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DFB9-CAD2-4134-93C7-6CFEC6CD25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913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E4E8-0744-4A89-B6D6-CE25B6886C4C}" type="datetimeFigureOut">
              <a:rPr lang="hu-HU" smtClean="0"/>
              <a:t>2022. 05. 04.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DFB9-CAD2-4134-93C7-6CFEC6CD25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0382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5E4E8-0744-4A89-B6D6-CE25B6886C4C}" type="datetimeFigureOut">
              <a:rPr lang="hu-HU" smtClean="0"/>
              <a:t>2022. 05. 04.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9DFB9-CAD2-4134-93C7-6CFEC6CD25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04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4317E75-0812-954C-9E78-BC648C69FB7A}"/>
              </a:ext>
            </a:extLst>
          </p:cNvPr>
          <p:cNvSpPr/>
          <p:nvPr/>
        </p:nvSpPr>
        <p:spPr>
          <a:xfrm>
            <a:off x="0" y="0"/>
            <a:ext cx="12192000" cy="4319081"/>
          </a:xfrm>
          <a:prstGeom prst="rect">
            <a:avLst/>
          </a:prstGeom>
          <a:solidFill>
            <a:srgbClr val="C52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HU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5D1A8AE-5B92-E648-80C6-A9AF1370EB8C}"/>
              </a:ext>
            </a:extLst>
          </p:cNvPr>
          <p:cNvSpPr txBox="1">
            <a:spLocks/>
          </p:cNvSpPr>
          <p:nvPr/>
        </p:nvSpPr>
        <p:spPr>
          <a:xfrm>
            <a:off x="880053" y="811727"/>
            <a:ext cx="7717191" cy="3169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3600" b="1" spc="3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PIXELGRAFIKA</a:t>
            </a:r>
            <a:endParaRPr lang="en-HU" sz="3600" b="1" spc="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C6AF3B-220C-DC4F-B18D-698AF126612F}"/>
              </a:ext>
            </a:extLst>
          </p:cNvPr>
          <p:cNvSpPr/>
          <p:nvPr/>
        </p:nvSpPr>
        <p:spPr>
          <a:xfrm>
            <a:off x="0" y="4319081"/>
            <a:ext cx="12192000" cy="2538919"/>
          </a:xfrm>
          <a:prstGeom prst="rect">
            <a:avLst/>
          </a:prstGeom>
          <a:solidFill>
            <a:srgbClr val="F87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HU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5B56021-413B-F54C-9E8D-1674EA382E7E}"/>
              </a:ext>
            </a:extLst>
          </p:cNvPr>
          <p:cNvSpPr txBox="1">
            <a:spLocks/>
          </p:cNvSpPr>
          <p:nvPr/>
        </p:nvSpPr>
        <p:spPr>
          <a:xfrm>
            <a:off x="880054" y="4793128"/>
            <a:ext cx="5703626" cy="11411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HU" sz="1400" spc="3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BEVEZETÉS AZ ALKALMAZOTT INFORMATIKÁBA</a:t>
            </a:r>
          </a:p>
          <a:p>
            <a:pPr algn="l">
              <a:lnSpc>
                <a:spcPct val="150000"/>
              </a:lnSpc>
            </a:pPr>
            <a:r>
              <a:rPr lang="en-HU" sz="1400" spc="3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2022.0</a:t>
            </a:r>
            <a:r>
              <a:rPr lang="en-US" sz="1400" spc="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en-HU" sz="1400" spc="3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US" sz="1400" spc="3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05</a:t>
            </a:r>
            <a:r>
              <a:rPr lang="en-HU" sz="1400" spc="3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HU" sz="1400" spc="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0B43795-496F-BD46-B149-E5BFBB1B7C97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55130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D54-E51F-A64C-B29B-C25920525CE2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spc="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RÉTEGEK</a:t>
            </a:r>
          </a:p>
          <a:p>
            <a:pPr>
              <a:lnSpc>
                <a:spcPct val="120000"/>
              </a:lnSpc>
            </a:pPr>
            <a:endParaRPr lang="en-HU" sz="2800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0B43795-496F-BD46-B149-E5BFBB1B7C97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5" name="Téglalap 4"/>
          <p:cNvSpPr/>
          <p:nvPr/>
        </p:nvSpPr>
        <p:spPr>
          <a:xfrm>
            <a:off x="880053" y="1695450"/>
            <a:ext cx="93593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Réteg</a:t>
            </a:r>
            <a:r>
              <a:rPr lang="en-US" sz="2000" b="1" dirty="0" smtClean="0"/>
              <a:t>: </a:t>
            </a:r>
            <a:r>
              <a:rPr lang="en-US" sz="2000" dirty="0" err="1" smtClean="0"/>
              <a:t>gondolhatunk</a:t>
            </a:r>
            <a:r>
              <a:rPr lang="en-US" sz="2000" dirty="0" smtClean="0"/>
              <a:t> </a:t>
            </a:r>
            <a:r>
              <a:rPr lang="en-US" sz="2000" dirty="0" err="1" smtClean="0"/>
              <a:t>úgy</a:t>
            </a:r>
            <a:r>
              <a:rPr lang="en-US" sz="2000" dirty="0" smtClean="0"/>
              <a:t> </a:t>
            </a:r>
            <a:r>
              <a:rPr lang="en-US" sz="2000" dirty="0" err="1" smtClean="0"/>
              <a:t>rá</a:t>
            </a:r>
            <a:r>
              <a:rPr lang="en-US" sz="2000" dirty="0" smtClean="0"/>
              <a:t>, mint </a:t>
            </a:r>
            <a:r>
              <a:rPr lang="en-US" sz="2000" dirty="0" err="1" smtClean="0"/>
              <a:t>egy</a:t>
            </a:r>
            <a:r>
              <a:rPr lang="en-US" sz="2000" dirty="0" smtClean="0"/>
              <a:t> </a:t>
            </a:r>
            <a:r>
              <a:rPr lang="en-US" sz="2000" dirty="0" err="1" smtClean="0"/>
              <a:t>átlátszó</a:t>
            </a:r>
            <a:r>
              <a:rPr lang="en-US" sz="2000" dirty="0" smtClean="0"/>
              <a:t> </a:t>
            </a:r>
            <a:r>
              <a:rPr lang="en-US" sz="2000" dirty="0" err="1" smtClean="0"/>
              <a:t>fólia</a:t>
            </a:r>
            <a:r>
              <a:rPr lang="en-US" sz="2000" dirty="0" smtClean="0"/>
              <a:t>, </a:t>
            </a:r>
            <a:r>
              <a:rPr lang="en-US" sz="2000" dirty="0" err="1" smtClean="0"/>
              <a:t>amire</a:t>
            </a:r>
            <a:r>
              <a:rPr lang="en-US" sz="2000" dirty="0" smtClean="0"/>
              <a:t> </a:t>
            </a:r>
            <a:r>
              <a:rPr lang="en-US" sz="2000" dirty="0" err="1" smtClean="0"/>
              <a:t>külön</a:t>
            </a:r>
            <a:r>
              <a:rPr lang="en-US" sz="2000" dirty="0" smtClean="0"/>
              <a:t> </a:t>
            </a:r>
            <a:r>
              <a:rPr lang="en-US" sz="2000" dirty="0" err="1" smtClean="0"/>
              <a:t>ábrát</a:t>
            </a:r>
            <a:r>
              <a:rPr lang="en-US" sz="2000" dirty="0" smtClean="0"/>
              <a:t> </a:t>
            </a:r>
            <a:r>
              <a:rPr lang="en-US" sz="2000" dirty="0" err="1" smtClean="0"/>
              <a:t>készíthetünk</a:t>
            </a:r>
            <a:r>
              <a:rPr lang="en-US" sz="2000" dirty="0" smtClean="0"/>
              <a:t>. A </a:t>
            </a:r>
            <a:r>
              <a:rPr lang="en-US" sz="2000" dirty="0" err="1" smtClean="0"/>
              <a:t>különböző</a:t>
            </a:r>
            <a:r>
              <a:rPr lang="en-US" sz="2000" dirty="0" smtClean="0"/>
              <a:t> </a:t>
            </a:r>
            <a:r>
              <a:rPr lang="en-US" sz="2000" dirty="0" err="1" smtClean="0"/>
              <a:t>rétegeken</a:t>
            </a:r>
            <a:r>
              <a:rPr lang="en-US" sz="2000" dirty="0" smtClean="0"/>
              <a:t> </a:t>
            </a:r>
            <a:r>
              <a:rPr lang="en-US" sz="2000" dirty="0" err="1" smtClean="0"/>
              <a:t>lévő</a:t>
            </a:r>
            <a:r>
              <a:rPr lang="en-US" sz="2000" dirty="0" smtClean="0"/>
              <a:t> </a:t>
            </a:r>
            <a:r>
              <a:rPr lang="en-US" sz="2000" dirty="0" err="1" smtClean="0"/>
              <a:t>pixelek</a:t>
            </a:r>
            <a:r>
              <a:rPr lang="en-US" sz="2000" dirty="0" smtClean="0"/>
              <a:t>, </a:t>
            </a:r>
            <a:r>
              <a:rPr lang="en-US" sz="2000" dirty="0" err="1" smtClean="0"/>
              <a:t>objektumok</a:t>
            </a:r>
            <a:r>
              <a:rPr lang="en-US" sz="2000" dirty="0" smtClean="0"/>
              <a:t> </a:t>
            </a:r>
            <a:r>
              <a:rPr lang="en-US" sz="2000" dirty="0" err="1" smtClean="0"/>
              <a:t>egymástól</a:t>
            </a:r>
            <a:r>
              <a:rPr lang="en-US" sz="2000" dirty="0" smtClean="0"/>
              <a:t> </a:t>
            </a:r>
            <a:r>
              <a:rPr lang="en-US" sz="2000" dirty="0" err="1" smtClean="0"/>
              <a:t>függetlenül</a:t>
            </a:r>
            <a:r>
              <a:rPr lang="en-US" sz="2000" dirty="0" smtClean="0"/>
              <a:t> </a:t>
            </a:r>
            <a:r>
              <a:rPr lang="en-US" sz="2000" dirty="0" err="1" smtClean="0"/>
              <a:t>szerkeszthetők</a:t>
            </a:r>
            <a:r>
              <a:rPr lang="en-US" sz="20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Rétegek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sorrendje</a:t>
            </a:r>
            <a:r>
              <a:rPr lang="en-US" sz="2000" dirty="0" smtClean="0"/>
              <a:t>: </a:t>
            </a:r>
            <a:r>
              <a:rPr lang="en-US" sz="2000" dirty="0" err="1" smtClean="0"/>
              <a:t>meghatározza</a:t>
            </a:r>
            <a:r>
              <a:rPr lang="en-US" sz="2000" dirty="0" smtClean="0"/>
              <a:t> a </a:t>
            </a:r>
            <a:r>
              <a:rPr lang="en-US" sz="2000" dirty="0" err="1" smtClean="0"/>
              <a:t>megjelenítés</a:t>
            </a:r>
            <a:r>
              <a:rPr lang="en-US" sz="2000" dirty="0" smtClean="0"/>
              <a:t> </a:t>
            </a:r>
            <a:r>
              <a:rPr lang="en-US" sz="2000" dirty="0" err="1" smtClean="0"/>
              <a:t>sorrendjét</a:t>
            </a:r>
            <a:r>
              <a:rPr lang="en-US" sz="2000" dirty="0" smtClean="0"/>
              <a:t>, a </a:t>
            </a:r>
            <a:r>
              <a:rPr lang="en-US" sz="2000" dirty="0" err="1" smtClean="0"/>
              <a:t>nem</a:t>
            </a:r>
            <a:r>
              <a:rPr lang="en-US" sz="2000" dirty="0" smtClean="0"/>
              <a:t> </a:t>
            </a:r>
            <a:r>
              <a:rPr lang="en-US" sz="2000" dirty="0" err="1" smtClean="0"/>
              <a:t>átlátszó</a:t>
            </a:r>
            <a:r>
              <a:rPr lang="en-US" sz="2000" dirty="0" smtClean="0"/>
              <a:t> </a:t>
            </a:r>
            <a:r>
              <a:rPr lang="en-US" sz="2000" dirty="0" err="1" smtClean="0"/>
              <a:t>pixelek</a:t>
            </a:r>
            <a:r>
              <a:rPr lang="en-US" sz="2000" dirty="0" smtClean="0"/>
              <a:t> </a:t>
            </a:r>
            <a:r>
              <a:rPr lang="en-US" sz="2000" dirty="0" err="1" smtClean="0"/>
              <a:t>egymást</a:t>
            </a:r>
            <a:r>
              <a:rPr lang="en-US" sz="2000" dirty="0" smtClean="0"/>
              <a:t> </a:t>
            </a:r>
            <a:r>
              <a:rPr lang="en-US" sz="2000" dirty="0" err="1" smtClean="0"/>
              <a:t>takarják</a:t>
            </a:r>
            <a:r>
              <a:rPr lang="en-US" sz="2000" dirty="0" smtClean="0"/>
              <a:t>, </a:t>
            </a:r>
            <a:r>
              <a:rPr lang="en-US" sz="2000" dirty="0" err="1" smtClean="0"/>
              <a:t>egy</a:t>
            </a:r>
            <a:r>
              <a:rPr lang="en-US" sz="2000" dirty="0" smtClean="0"/>
              <a:t> </a:t>
            </a:r>
            <a:r>
              <a:rPr lang="en-US" sz="2000" dirty="0" err="1" smtClean="0"/>
              <a:t>réteg</a:t>
            </a:r>
            <a:r>
              <a:rPr lang="en-US" sz="2000" dirty="0" smtClean="0"/>
              <a:t> el is </a:t>
            </a:r>
            <a:r>
              <a:rPr lang="en-US" sz="2000" dirty="0" err="1" smtClean="0"/>
              <a:t>rejthető</a:t>
            </a:r>
            <a:r>
              <a:rPr lang="en-US" sz="20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Több</a:t>
            </a:r>
            <a:r>
              <a:rPr lang="en-US" sz="2000" dirty="0" smtClean="0"/>
              <a:t> </a:t>
            </a:r>
            <a:r>
              <a:rPr lang="en-US" sz="2000" dirty="0" err="1" smtClean="0"/>
              <a:t>réteg</a:t>
            </a:r>
            <a:r>
              <a:rPr lang="en-US" sz="2000" dirty="0" smtClean="0"/>
              <a:t> </a:t>
            </a:r>
            <a:r>
              <a:rPr lang="en-US" sz="2000" dirty="0" err="1" smtClean="0"/>
              <a:t>összevonható</a:t>
            </a:r>
            <a:r>
              <a:rPr lang="en-US" sz="2000" dirty="0" smtClean="0"/>
              <a:t>, a </a:t>
            </a:r>
            <a:r>
              <a:rPr lang="en-US" sz="2000" dirty="0" err="1" smtClean="0"/>
              <a:t>rétegek</a:t>
            </a:r>
            <a:r>
              <a:rPr lang="en-US" sz="2000" dirty="0" smtClean="0"/>
              <a:t> </a:t>
            </a:r>
            <a:r>
              <a:rPr lang="en-US" sz="2000" dirty="0" err="1" smtClean="0"/>
              <a:t>törölhetők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Opacitás</a:t>
            </a:r>
            <a:r>
              <a:rPr lang="en-US" sz="2000" dirty="0" smtClean="0"/>
              <a:t> (opacity)</a:t>
            </a:r>
            <a:r>
              <a:rPr lang="en-US" sz="2000" dirty="0" smtClean="0"/>
              <a:t>: a </a:t>
            </a:r>
            <a:r>
              <a:rPr lang="en-US" sz="2000" dirty="0" err="1" smtClean="0"/>
              <a:t>réteg</a:t>
            </a:r>
            <a:r>
              <a:rPr lang="en-US" sz="2000" dirty="0" smtClean="0"/>
              <a:t> </a:t>
            </a:r>
            <a:r>
              <a:rPr lang="en-US" sz="2000" dirty="0" err="1" smtClean="0"/>
              <a:t>átlátszósága</a:t>
            </a:r>
            <a:r>
              <a:rPr lang="en-US" sz="2000" dirty="0" smtClean="0"/>
              <a:t>, </a:t>
            </a:r>
            <a:r>
              <a:rPr lang="en-US" sz="2000" b="1" dirty="0" err="1" smtClean="0"/>
              <a:t>kitöltés</a:t>
            </a:r>
            <a:r>
              <a:rPr lang="en-US" sz="2000" dirty="0" smtClean="0"/>
              <a:t> (fill): a </a:t>
            </a:r>
            <a:r>
              <a:rPr lang="en-US" sz="2000" dirty="0" err="1" smtClean="0"/>
              <a:t>réteg</a:t>
            </a:r>
            <a:r>
              <a:rPr lang="en-US" sz="2000" dirty="0" smtClean="0"/>
              <a:t> </a:t>
            </a:r>
            <a:r>
              <a:rPr lang="en-US" sz="2000" dirty="0" err="1" smtClean="0"/>
              <a:t>tartalmának</a:t>
            </a:r>
            <a:r>
              <a:rPr lang="en-US" sz="2000" dirty="0" smtClean="0"/>
              <a:t> </a:t>
            </a:r>
            <a:r>
              <a:rPr lang="en-US" sz="2000" dirty="0" err="1" smtClean="0"/>
              <a:t>átlátszósága</a:t>
            </a:r>
            <a:r>
              <a:rPr lang="en-US" sz="2000" dirty="0" smtClean="0"/>
              <a:t> (</a:t>
            </a:r>
            <a:r>
              <a:rPr lang="en-US" sz="2000" dirty="0" err="1" smtClean="0"/>
              <a:t>az</a:t>
            </a:r>
            <a:r>
              <a:rPr lang="en-US" sz="2000" dirty="0" smtClean="0"/>
              <a:t> </a:t>
            </a:r>
            <a:r>
              <a:rPr lang="en-US" sz="2000" dirty="0" err="1" smtClean="0"/>
              <a:t>egyéb</a:t>
            </a:r>
            <a:r>
              <a:rPr lang="en-US" sz="2000" dirty="0" smtClean="0"/>
              <a:t> </a:t>
            </a:r>
            <a:r>
              <a:rPr lang="en-US" sz="2000" dirty="0" err="1" smtClean="0"/>
              <a:t>effektekre</a:t>
            </a:r>
            <a:r>
              <a:rPr lang="en-US" sz="2000" dirty="0" smtClean="0"/>
              <a:t> pl. </a:t>
            </a:r>
            <a:r>
              <a:rPr lang="en-US" sz="2000" dirty="0" err="1" smtClean="0"/>
              <a:t>árnyék</a:t>
            </a:r>
            <a:r>
              <a:rPr lang="en-US" sz="2000" dirty="0" smtClean="0"/>
              <a:t> </a:t>
            </a:r>
            <a:r>
              <a:rPr lang="en-US" sz="2000" dirty="0" err="1" smtClean="0"/>
              <a:t>nem</a:t>
            </a:r>
            <a:r>
              <a:rPr lang="en-US" sz="2000" dirty="0" smtClean="0"/>
              <a:t> </a:t>
            </a:r>
            <a:r>
              <a:rPr lang="en-US" sz="2000" dirty="0" err="1" smtClean="0"/>
              <a:t>vonatkozik</a:t>
            </a:r>
            <a:r>
              <a:rPr lang="en-US" sz="20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Mappa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Csoport</a:t>
            </a:r>
            <a:r>
              <a:rPr lang="en-US" sz="2000" dirty="0" smtClean="0"/>
              <a:t>: </a:t>
            </a:r>
            <a:r>
              <a:rPr lang="en-US" sz="2000" dirty="0" err="1" smtClean="0"/>
              <a:t>több</a:t>
            </a:r>
            <a:r>
              <a:rPr lang="en-US" sz="2000" dirty="0" smtClean="0"/>
              <a:t> </a:t>
            </a:r>
            <a:r>
              <a:rPr lang="en-US" sz="2000" dirty="0" err="1" smtClean="0"/>
              <a:t>réteg</a:t>
            </a:r>
            <a:r>
              <a:rPr lang="en-US" sz="2000" dirty="0" smtClean="0"/>
              <a:t>, </a:t>
            </a:r>
            <a:r>
              <a:rPr lang="en-US" sz="2000" dirty="0" err="1" smtClean="0"/>
              <a:t>amelyet</a:t>
            </a:r>
            <a:r>
              <a:rPr lang="en-US" sz="2000" dirty="0" smtClean="0"/>
              <a:t> </a:t>
            </a:r>
            <a:r>
              <a:rPr lang="en-US" sz="2000" dirty="0" err="1" smtClean="0"/>
              <a:t>egyben</a:t>
            </a:r>
            <a:r>
              <a:rPr lang="en-US" sz="2000" dirty="0" smtClean="0"/>
              <a:t> </a:t>
            </a:r>
            <a:r>
              <a:rPr lang="en-US" sz="2000" dirty="0" err="1" smtClean="0"/>
              <a:t>kezelük</a:t>
            </a:r>
            <a:r>
              <a:rPr lang="en-US" sz="2000" dirty="0" smtClean="0"/>
              <a:t> </a:t>
            </a:r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413978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D54-E51F-A64C-B29B-C25920525CE2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spc="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RAJZOLÓ ESZKÖZÖK</a:t>
            </a:r>
            <a:endParaRPr lang="en-US" sz="2800" b="1" spc="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endParaRPr lang="en-HU" sz="2800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0B43795-496F-BD46-B149-E5BFBB1B7C97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5" name="Téglalap 4"/>
          <p:cNvSpPr/>
          <p:nvPr/>
        </p:nvSpPr>
        <p:spPr>
          <a:xfrm>
            <a:off x="880054" y="1695450"/>
            <a:ext cx="53111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Ceruza</a:t>
            </a:r>
            <a:r>
              <a:rPr lang="en-US" sz="2000" b="1" dirty="0" smtClean="0"/>
              <a:t> (pencil): </a:t>
            </a:r>
            <a:r>
              <a:rPr lang="en-US" sz="2000" dirty="0" err="1" smtClean="0"/>
              <a:t>valahány</a:t>
            </a:r>
            <a:r>
              <a:rPr lang="en-US" sz="2000" dirty="0" smtClean="0"/>
              <a:t> pixel </a:t>
            </a:r>
            <a:r>
              <a:rPr lang="en-US" sz="2000" dirty="0" err="1" smtClean="0"/>
              <a:t>színét</a:t>
            </a:r>
            <a:r>
              <a:rPr lang="en-US" sz="2000" dirty="0" smtClean="0"/>
              <a:t> </a:t>
            </a:r>
            <a:r>
              <a:rPr lang="en-US" sz="2000" dirty="0" err="1" smtClean="0"/>
              <a:t>megváltoztatja</a:t>
            </a:r>
            <a:r>
              <a:rPr lang="en-US" sz="2000" dirty="0" smtClean="0"/>
              <a:t> </a:t>
            </a:r>
            <a:r>
              <a:rPr lang="en-US" sz="2000" dirty="0" err="1" smtClean="0"/>
              <a:t>egy</a:t>
            </a:r>
            <a:r>
              <a:rPr lang="en-US" sz="2000" dirty="0" smtClean="0"/>
              <a:t> </a:t>
            </a:r>
            <a:r>
              <a:rPr lang="en-US" sz="2000" dirty="0" err="1" smtClean="0"/>
              <a:t>adott</a:t>
            </a:r>
            <a:r>
              <a:rPr lang="en-US" sz="2000" dirty="0" smtClean="0"/>
              <a:t> </a:t>
            </a:r>
            <a:r>
              <a:rPr lang="en-US" sz="2000" dirty="0" err="1" smtClean="0"/>
              <a:t>színre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176" y="2747971"/>
            <a:ext cx="3419048" cy="3571429"/>
          </a:xfrm>
          <a:prstGeom prst="rect">
            <a:avLst/>
          </a:prstGeom>
        </p:spPr>
      </p:pic>
      <p:sp>
        <p:nvSpPr>
          <p:cNvPr id="14" name="Téglalap 13"/>
          <p:cNvSpPr/>
          <p:nvPr/>
        </p:nvSpPr>
        <p:spPr>
          <a:xfrm>
            <a:off x="6191251" y="1695450"/>
            <a:ext cx="53111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Festő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eszköz</a:t>
            </a:r>
            <a:r>
              <a:rPr lang="en-US" sz="2000" b="1" dirty="0" smtClean="0"/>
              <a:t> (brush): </a:t>
            </a:r>
            <a:r>
              <a:rPr lang="en-US" sz="2000" dirty="0" err="1" smtClean="0"/>
              <a:t>különböző</a:t>
            </a:r>
            <a:r>
              <a:rPr lang="en-US" sz="2000" dirty="0" smtClean="0"/>
              <a:t> </a:t>
            </a:r>
            <a:r>
              <a:rPr lang="en-US" sz="2000" dirty="0" err="1" smtClean="0"/>
              <a:t>alakú</a:t>
            </a:r>
            <a:r>
              <a:rPr lang="en-US" sz="2000" dirty="0"/>
              <a:t> </a:t>
            </a:r>
            <a:r>
              <a:rPr lang="en-US" sz="2000" dirty="0" err="1" smtClean="0"/>
              <a:t>lehet</a:t>
            </a:r>
            <a:r>
              <a:rPr lang="en-US" sz="2000" dirty="0" smtClean="0"/>
              <a:t> </a:t>
            </a:r>
            <a:r>
              <a:rPr lang="en-US" sz="2000" dirty="0" err="1" smtClean="0"/>
              <a:t>és</a:t>
            </a:r>
            <a:r>
              <a:rPr lang="en-US" sz="2000" dirty="0" smtClean="0"/>
              <a:t> a </a:t>
            </a:r>
            <a:r>
              <a:rPr lang="en-US" sz="2000" dirty="0" err="1" smtClean="0"/>
              <a:t>pixelek</a:t>
            </a:r>
            <a:r>
              <a:rPr lang="en-US" sz="2000" dirty="0" smtClean="0"/>
              <a:t> </a:t>
            </a:r>
            <a:r>
              <a:rPr lang="en-US" sz="2000" dirty="0" err="1" smtClean="0"/>
              <a:t>kitöltöttsége</a:t>
            </a:r>
            <a:r>
              <a:rPr lang="en-US" sz="2000" dirty="0" smtClean="0"/>
              <a:t> </a:t>
            </a:r>
            <a:r>
              <a:rPr lang="en-US" sz="2000" dirty="0" err="1" smtClean="0"/>
              <a:t>sem</a:t>
            </a:r>
            <a:r>
              <a:rPr lang="en-US" sz="2000" dirty="0" smtClean="0"/>
              <a:t> </a:t>
            </a:r>
            <a:r>
              <a:rPr lang="en-US" sz="2000" dirty="0" err="1" smtClean="0"/>
              <a:t>konstans</a:t>
            </a:r>
            <a:r>
              <a:rPr lang="en-US" sz="2000" dirty="0" smtClean="0"/>
              <a:t>, </a:t>
            </a:r>
            <a:r>
              <a:rPr lang="en-US" sz="2000" dirty="0" err="1" smtClean="0"/>
              <a:t>festményszerű</a:t>
            </a:r>
            <a:r>
              <a:rPr lang="en-US" sz="2000" dirty="0"/>
              <a:t> </a:t>
            </a:r>
            <a:r>
              <a:rPr lang="en-US" sz="2000" dirty="0" err="1" smtClean="0"/>
              <a:t>hatások</a:t>
            </a:r>
            <a:r>
              <a:rPr lang="en-US" sz="2000" dirty="0" smtClean="0"/>
              <a:t> </a:t>
            </a:r>
            <a:r>
              <a:rPr lang="en-US" sz="2000" dirty="0" err="1" smtClean="0"/>
              <a:t>érhetők</a:t>
            </a:r>
            <a:r>
              <a:rPr lang="en-US" sz="2000" dirty="0" smtClean="0"/>
              <a:t> el </a:t>
            </a:r>
            <a:r>
              <a:rPr lang="en-US" sz="2000" dirty="0" err="1" smtClean="0"/>
              <a:t>vele</a:t>
            </a:r>
            <a:endParaRPr lang="en-US" sz="2000" dirty="0"/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675" y="2747971"/>
            <a:ext cx="2595251" cy="355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D54-E51F-A64C-B29B-C25920525CE2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spc="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RAJZOLÓ ESZKÖZÖK</a:t>
            </a:r>
            <a:endParaRPr lang="en-US" sz="2800" b="1" spc="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endParaRPr lang="en-HU" sz="2800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0B43795-496F-BD46-B149-E5BFBB1B7C97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5" name="Téglalap 4"/>
          <p:cNvSpPr/>
          <p:nvPr/>
        </p:nvSpPr>
        <p:spPr>
          <a:xfrm>
            <a:off x="880053" y="1695450"/>
            <a:ext cx="99212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Toll (pen): </a:t>
            </a:r>
            <a:r>
              <a:rPr lang="en-US" sz="2000" dirty="0" err="1" smtClean="0"/>
              <a:t>egy</a:t>
            </a:r>
            <a:r>
              <a:rPr lang="en-US" sz="2000" dirty="0" smtClean="0"/>
              <a:t> </a:t>
            </a:r>
            <a:r>
              <a:rPr lang="en-US" sz="2000" dirty="0" err="1" smtClean="0"/>
              <a:t>útvonalat</a:t>
            </a:r>
            <a:r>
              <a:rPr lang="en-US" sz="2000" dirty="0" smtClean="0"/>
              <a:t> </a:t>
            </a:r>
            <a:r>
              <a:rPr lang="en-US" sz="2000" dirty="0" err="1" smtClean="0"/>
              <a:t>definiálhatunk</a:t>
            </a:r>
            <a:r>
              <a:rPr lang="en-US" sz="2000" dirty="0" smtClean="0"/>
              <a:t> </a:t>
            </a:r>
            <a:r>
              <a:rPr lang="en-US" sz="2000" dirty="0" err="1" smtClean="0"/>
              <a:t>matematikai</a:t>
            </a:r>
            <a:r>
              <a:rPr lang="en-US" sz="2000" dirty="0" smtClean="0"/>
              <a:t> </a:t>
            </a:r>
            <a:r>
              <a:rPr lang="en-US" sz="2000" dirty="0" err="1" smtClean="0"/>
              <a:t>függvénnyel</a:t>
            </a:r>
            <a:r>
              <a:rPr lang="en-US" sz="2000" dirty="0" smtClean="0"/>
              <a:t> (spline), </a:t>
            </a:r>
            <a:r>
              <a:rPr lang="en-US" sz="2000" dirty="0" err="1" smtClean="0"/>
              <a:t>amit</a:t>
            </a:r>
            <a:r>
              <a:rPr lang="en-US" sz="2000" dirty="0" smtClean="0"/>
              <a:t> </a:t>
            </a:r>
            <a:r>
              <a:rPr lang="en-US" sz="2000" dirty="0" err="1" smtClean="0"/>
              <a:t>valamilyen</a:t>
            </a:r>
            <a:r>
              <a:rPr lang="en-US" sz="2000" dirty="0" smtClean="0"/>
              <a:t> </a:t>
            </a:r>
            <a:r>
              <a:rPr lang="en-US" sz="2000" dirty="0" err="1" smtClean="0"/>
              <a:t>módon</a:t>
            </a:r>
            <a:r>
              <a:rPr lang="en-US" sz="2000" dirty="0" smtClean="0"/>
              <a:t> </a:t>
            </a:r>
            <a:r>
              <a:rPr lang="en-US" sz="2000" dirty="0" err="1" smtClean="0"/>
              <a:t>megrajzolunk</a:t>
            </a:r>
            <a:r>
              <a:rPr lang="en-US" sz="2000" dirty="0" smtClean="0"/>
              <a:t> (pl. a Pencil </a:t>
            </a:r>
            <a:r>
              <a:rPr lang="en-US" sz="2000" dirty="0" err="1" smtClean="0"/>
              <a:t>vagy</a:t>
            </a:r>
            <a:r>
              <a:rPr lang="en-US" sz="2000" dirty="0" smtClean="0"/>
              <a:t> Brush </a:t>
            </a:r>
            <a:r>
              <a:rPr lang="en-US" sz="2000" dirty="0" err="1" smtClean="0"/>
              <a:t>eszköz</a:t>
            </a:r>
            <a:r>
              <a:rPr lang="en-US" sz="2000" dirty="0" smtClean="0"/>
              <a:t> </a:t>
            </a:r>
            <a:r>
              <a:rPr lang="en-US" sz="2000" dirty="0" err="1" smtClean="0"/>
              <a:t>végighaladásával</a:t>
            </a:r>
            <a:r>
              <a:rPr lang="en-US" sz="20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01" y="2853956"/>
            <a:ext cx="4080899" cy="2581266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572" y="3275761"/>
            <a:ext cx="4204703" cy="255361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6577" y="3792513"/>
            <a:ext cx="4053995" cy="260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8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D54-E51F-A64C-B29B-C25920525CE2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spc="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KIJELÖLŐ ESZKÖZÖK</a:t>
            </a:r>
            <a:endParaRPr lang="en-US" sz="2800" b="1" spc="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endParaRPr lang="en-HU" sz="2800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0B43795-496F-BD46-B149-E5BFBB1B7C97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5" name="Téglalap 4"/>
          <p:cNvSpPr/>
          <p:nvPr/>
        </p:nvSpPr>
        <p:spPr>
          <a:xfrm>
            <a:off x="880054" y="1695450"/>
            <a:ext cx="49301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Téglalap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kijelölő</a:t>
            </a:r>
            <a:r>
              <a:rPr lang="en-US" sz="2000" b="1" dirty="0" smtClean="0"/>
              <a:t>: </a:t>
            </a:r>
            <a:r>
              <a:rPr lang="en-US" sz="2000" dirty="0" err="1" smtClean="0"/>
              <a:t>lehet</a:t>
            </a:r>
            <a:r>
              <a:rPr lang="en-US" sz="2000" dirty="0" smtClean="0"/>
              <a:t> </a:t>
            </a:r>
            <a:r>
              <a:rPr lang="en-US" sz="2000" dirty="0" err="1" smtClean="0"/>
              <a:t>téglalap</a:t>
            </a:r>
            <a:r>
              <a:rPr lang="en-US" sz="2000" dirty="0" smtClean="0"/>
              <a:t> </a:t>
            </a:r>
            <a:r>
              <a:rPr lang="en-US" sz="2000" dirty="0" err="1" smtClean="0"/>
              <a:t>vagy</a:t>
            </a:r>
            <a:r>
              <a:rPr lang="en-US" sz="2000" dirty="0" smtClean="0"/>
              <a:t> </a:t>
            </a:r>
            <a:r>
              <a:rPr lang="en-US" sz="2000" dirty="0" err="1" smtClean="0"/>
              <a:t>kör</a:t>
            </a:r>
            <a:r>
              <a:rPr lang="en-US" sz="2000" dirty="0" smtClean="0"/>
              <a:t>/</a:t>
            </a:r>
            <a:r>
              <a:rPr lang="en-US" sz="2000" dirty="0" err="1" smtClean="0"/>
              <a:t>ellipszis</a:t>
            </a:r>
            <a:r>
              <a:rPr lang="en-US" sz="2000" dirty="0" smtClean="0"/>
              <a:t> </a:t>
            </a:r>
            <a:r>
              <a:rPr lang="en-US" sz="2000" dirty="0" err="1" smtClean="0"/>
              <a:t>alakú</a:t>
            </a:r>
            <a:r>
              <a:rPr lang="en-US" sz="2000" dirty="0" smtClean="0"/>
              <a:t>, a </a:t>
            </a:r>
            <a:r>
              <a:rPr lang="en-US" sz="2000" dirty="0" err="1" smtClean="0"/>
              <a:t>téglalapon</a:t>
            </a:r>
            <a:r>
              <a:rPr lang="en-US" sz="2000" dirty="0" smtClean="0"/>
              <a:t> </a:t>
            </a:r>
            <a:r>
              <a:rPr lang="en-US" sz="2000" dirty="0" err="1" smtClean="0"/>
              <a:t>belüli</a:t>
            </a:r>
            <a:r>
              <a:rPr lang="en-US" sz="2000" dirty="0" smtClean="0"/>
              <a:t> </a:t>
            </a:r>
            <a:r>
              <a:rPr lang="en-US" sz="2000" dirty="0" err="1" smtClean="0"/>
              <a:t>pixeleket</a:t>
            </a:r>
            <a:r>
              <a:rPr lang="en-US" sz="2000" dirty="0" smtClean="0"/>
              <a:t> </a:t>
            </a:r>
            <a:r>
              <a:rPr lang="en-US" sz="2000" dirty="0" err="1" smtClean="0"/>
              <a:t>jelöli</a:t>
            </a:r>
            <a:r>
              <a:rPr lang="en-US" sz="2000" dirty="0" smtClean="0"/>
              <a:t> </a:t>
            </a:r>
            <a:r>
              <a:rPr lang="en-US" sz="2000" dirty="0" err="1" smtClean="0"/>
              <a:t>ki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Lasszó</a:t>
            </a:r>
            <a:r>
              <a:rPr lang="en-US" sz="2000" b="1" dirty="0" smtClean="0"/>
              <a:t> (Lasso):</a:t>
            </a:r>
            <a:r>
              <a:rPr lang="en-US" sz="2000" dirty="0" smtClean="0"/>
              <a:t> </a:t>
            </a:r>
            <a:r>
              <a:rPr lang="en-US" sz="2000" dirty="0" err="1" smtClean="0"/>
              <a:t>Tetszőleges</a:t>
            </a:r>
            <a:r>
              <a:rPr lang="en-US" sz="2000" dirty="0" smtClean="0"/>
              <a:t> </a:t>
            </a:r>
            <a:r>
              <a:rPr lang="en-US" sz="2000" dirty="0" err="1" smtClean="0"/>
              <a:t>alakú</a:t>
            </a:r>
            <a:r>
              <a:rPr lang="en-US" sz="2000" dirty="0" smtClean="0"/>
              <a:t> </a:t>
            </a:r>
            <a:r>
              <a:rPr lang="en-US" sz="2000" dirty="0" err="1" smtClean="0"/>
              <a:t>terület</a:t>
            </a:r>
            <a:r>
              <a:rPr lang="en-US" sz="2000" dirty="0" smtClean="0"/>
              <a:t> </a:t>
            </a:r>
            <a:r>
              <a:rPr lang="en-US" sz="2000" dirty="0" err="1" smtClean="0"/>
              <a:t>kijelölése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Varázspálca</a:t>
            </a:r>
            <a:r>
              <a:rPr lang="en-US" sz="2000" b="1" dirty="0" smtClean="0"/>
              <a:t> (wand)</a:t>
            </a:r>
            <a:r>
              <a:rPr lang="en-US" sz="2000" dirty="0" smtClean="0"/>
              <a:t>: </a:t>
            </a:r>
            <a:r>
              <a:rPr lang="en-US" sz="2000" dirty="0" err="1" smtClean="0"/>
              <a:t>azonos</a:t>
            </a:r>
            <a:r>
              <a:rPr lang="en-US" sz="2000" dirty="0" smtClean="0"/>
              <a:t>/</a:t>
            </a:r>
            <a:r>
              <a:rPr lang="en-US" sz="2000" dirty="0" err="1" smtClean="0"/>
              <a:t>hasonló</a:t>
            </a:r>
            <a:r>
              <a:rPr lang="en-US" sz="2000" dirty="0" smtClean="0"/>
              <a:t> </a:t>
            </a:r>
            <a:r>
              <a:rPr lang="en-US" sz="2000" dirty="0" err="1" smtClean="0"/>
              <a:t>színű</a:t>
            </a:r>
            <a:r>
              <a:rPr lang="en-US" sz="2000" dirty="0" smtClean="0"/>
              <a:t> </a:t>
            </a:r>
            <a:r>
              <a:rPr lang="en-US" sz="2000" dirty="0" err="1" smtClean="0"/>
              <a:t>zárt</a:t>
            </a:r>
            <a:r>
              <a:rPr lang="en-US" sz="2000" dirty="0" smtClean="0"/>
              <a:t> </a:t>
            </a:r>
            <a:r>
              <a:rPr lang="en-US" sz="2000" dirty="0" err="1" smtClean="0"/>
              <a:t>tartományok</a:t>
            </a:r>
            <a:r>
              <a:rPr lang="en-US" sz="2000" dirty="0" smtClean="0"/>
              <a:t> </a:t>
            </a:r>
            <a:r>
              <a:rPr lang="en-US" sz="2000" dirty="0" err="1" smtClean="0"/>
              <a:t>kijelölése</a:t>
            </a:r>
            <a:r>
              <a:rPr lang="en-US" sz="2000" dirty="0" smtClean="0"/>
              <a:t>, a </a:t>
            </a:r>
            <a:r>
              <a:rPr lang="en-US" sz="2000" dirty="0" err="1" smtClean="0"/>
              <a:t>tolerancia</a:t>
            </a:r>
            <a:r>
              <a:rPr lang="en-US" sz="2000" dirty="0" smtClean="0"/>
              <a:t> </a:t>
            </a:r>
            <a:r>
              <a:rPr lang="en-US" sz="2000" dirty="0" err="1" smtClean="0"/>
              <a:t>változtatható</a:t>
            </a:r>
            <a:r>
              <a:rPr lang="en-US" sz="20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Madártoll</a:t>
            </a:r>
            <a:r>
              <a:rPr lang="en-US" sz="2000" dirty="0" smtClean="0"/>
              <a:t> (feather): a </a:t>
            </a:r>
            <a:r>
              <a:rPr lang="en-US" sz="2000" dirty="0" err="1" smtClean="0"/>
              <a:t>kijelölés</a:t>
            </a:r>
            <a:r>
              <a:rPr lang="en-US" sz="2000" dirty="0" smtClean="0"/>
              <a:t> </a:t>
            </a:r>
            <a:r>
              <a:rPr lang="en-US" sz="2000" dirty="0" err="1" smtClean="0"/>
              <a:t>lekerekítése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198" y="68526"/>
            <a:ext cx="3242909" cy="325384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557" y="3219450"/>
            <a:ext cx="2997850" cy="3076298"/>
          </a:xfrm>
          <a:prstGeom prst="rect">
            <a:avLst/>
          </a:prstGeom>
        </p:spPr>
      </p:pic>
      <p:sp>
        <p:nvSpPr>
          <p:cNvPr id="13" name="Téglalap 12"/>
          <p:cNvSpPr/>
          <p:nvPr/>
        </p:nvSpPr>
        <p:spPr>
          <a:xfrm>
            <a:off x="7191375" y="3137707"/>
            <a:ext cx="2272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Tolerancia</a:t>
            </a:r>
            <a:r>
              <a:rPr lang="en-US" b="1" dirty="0" smtClean="0"/>
              <a:t>: 2</a:t>
            </a:r>
            <a:endParaRPr lang="hu-HU" dirty="0"/>
          </a:p>
        </p:txBody>
      </p:sp>
      <p:sp>
        <p:nvSpPr>
          <p:cNvPr id="14" name="Téglalap 13"/>
          <p:cNvSpPr/>
          <p:nvPr/>
        </p:nvSpPr>
        <p:spPr>
          <a:xfrm>
            <a:off x="9483686" y="6210138"/>
            <a:ext cx="2272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Tolerancia</a:t>
            </a:r>
            <a:r>
              <a:rPr lang="en-US" b="1" dirty="0" smtClean="0"/>
              <a:t>: 89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1775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D54-E51F-A64C-B29B-C25920525CE2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spc="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PIXELGRAFIKA</a:t>
            </a:r>
            <a:endParaRPr lang="en-HU" sz="2800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0B43795-496F-BD46-B149-E5BFBB1B7C97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3" name="Téglalap 2"/>
          <p:cNvSpPr/>
          <p:nvPr/>
        </p:nvSpPr>
        <p:spPr>
          <a:xfrm>
            <a:off x="880054" y="1962835"/>
            <a:ext cx="66065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Tárolt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információ</a:t>
            </a:r>
            <a:r>
              <a:rPr lang="en-US" sz="2000" b="1" dirty="0" smtClean="0"/>
              <a:t>: </a:t>
            </a:r>
            <a:r>
              <a:rPr lang="hu-HU" sz="2000" dirty="0"/>
              <a:t>A képek pixelekből (négyzet) </a:t>
            </a:r>
            <a:r>
              <a:rPr lang="hu-HU" sz="2000" dirty="0" smtClean="0"/>
              <a:t>állnak</a:t>
            </a:r>
            <a:r>
              <a:rPr lang="en-US" sz="2000" dirty="0" smtClean="0"/>
              <a:t>. </a:t>
            </a:r>
            <a:r>
              <a:rPr lang="hu-HU" sz="2000" dirty="0" smtClean="0"/>
              <a:t>Minden négyzethez egy szín vagy szürkeárnyalat tartozik, amit tárolunk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Nagyítás</a:t>
            </a:r>
            <a:r>
              <a:rPr lang="en-US" sz="2000" dirty="0" smtClean="0"/>
              <a:t>:  </a:t>
            </a:r>
            <a:r>
              <a:rPr lang="en-US" sz="2000" dirty="0" err="1" smtClean="0"/>
              <a:t>minőségromlás</a:t>
            </a:r>
            <a:r>
              <a:rPr lang="en-US" sz="2000" dirty="0" smtClean="0"/>
              <a:t> </a:t>
            </a:r>
            <a:r>
              <a:rPr lang="en-US" sz="2000" dirty="0" err="1" smtClean="0"/>
              <a:t>nélkül</a:t>
            </a:r>
            <a:r>
              <a:rPr lang="en-US" sz="2000" dirty="0" smtClean="0"/>
              <a:t> </a:t>
            </a:r>
            <a:r>
              <a:rPr lang="en-US" sz="2000" dirty="0" err="1" smtClean="0"/>
              <a:t>nem</a:t>
            </a:r>
            <a:r>
              <a:rPr lang="en-US" sz="2000" dirty="0" smtClean="0"/>
              <a:t> </a:t>
            </a:r>
            <a:r>
              <a:rPr lang="en-US" sz="2000" dirty="0" err="1" smtClean="0"/>
              <a:t>nagyítható</a:t>
            </a:r>
            <a:r>
              <a:rPr lang="en-US" sz="2000" dirty="0" smtClean="0"/>
              <a:t>, a </a:t>
            </a:r>
            <a:r>
              <a:rPr lang="en-US" sz="2000" dirty="0" err="1" smtClean="0"/>
              <a:t>kicsinyítés</a:t>
            </a:r>
            <a:r>
              <a:rPr lang="en-US" sz="2000" dirty="0" smtClean="0"/>
              <a:t> </a:t>
            </a:r>
            <a:r>
              <a:rPr lang="en-US" sz="2000" dirty="0" err="1" smtClean="0"/>
              <a:t>pedig</a:t>
            </a:r>
            <a:r>
              <a:rPr lang="en-US" sz="2000" dirty="0" smtClean="0"/>
              <a:t> </a:t>
            </a:r>
            <a:r>
              <a:rPr lang="en-US" sz="2000" dirty="0" err="1" smtClean="0"/>
              <a:t>információ</a:t>
            </a:r>
            <a:r>
              <a:rPr lang="en-US" sz="2000" dirty="0" smtClean="0"/>
              <a:t> </a:t>
            </a:r>
            <a:r>
              <a:rPr lang="en-US" sz="2000" dirty="0" err="1" smtClean="0"/>
              <a:t>vesztéssel</a:t>
            </a:r>
            <a:r>
              <a:rPr lang="en-US" sz="2000" dirty="0" smtClean="0"/>
              <a:t> </a:t>
            </a:r>
            <a:r>
              <a:rPr lang="en-US" sz="2000" dirty="0" err="1" smtClean="0"/>
              <a:t>jár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Alkalmazás</a:t>
            </a:r>
            <a:r>
              <a:rPr lang="en-US" sz="2000" b="1" dirty="0" smtClean="0"/>
              <a:t>: </a:t>
            </a:r>
            <a:r>
              <a:rPr lang="en-US" sz="2000" dirty="0" err="1" smtClean="0"/>
              <a:t>fotók</a:t>
            </a:r>
            <a:r>
              <a:rPr lang="en-US" sz="2000" dirty="0" smtClean="0"/>
              <a:t>, </a:t>
            </a:r>
            <a:r>
              <a:rPr lang="en-US" sz="2000" dirty="0" err="1" smtClean="0"/>
              <a:t>grafikák</a:t>
            </a:r>
            <a:r>
              <a:rPr lang="en-US" sz="2000" dirty="0" smtClean="0"/>
              <a:t> 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 smtClean="0"/>
              <a:t>Formátumok</a:t>
            </a:r>
            <a:r>
              <a:rPr lang="hu-HU" sz="2000" dirty="0" smtClean="0"/>
              <a:t>: </a:t>
            </a:r>
            <a:r>
              <a:rPr lang="hu-HU" sz="2000" dirty="0" err="1" smtClean="0"/>
              <a:t>bmp</a:t>
            </a:r>
            <a:r>
              <a:rPr lang="hu-HU" sz="2000" dirty="0" smtClean="0"/>
              <a:t>, </a:t>
            </a:r>
            <a:r>
              <a:rPr lang="hu-HU" sz="2000" dirty="0" err="1" smtClean="0"/>
              <a:t>jpg</a:t>
            </a:r>
            <a:r>
              <a:rPr lang="hu-HU" sz="2000" dirty="0" smtClean="0"/>
              <a:t>, </a:t>
            </a:r>
            <a:r>
              <a:rPr lang="hu-HU" sz="2000" dirty="0" err="1" smtClean="0"/>
              <a:t>png</a:t>
            </a:r>
            <a:r>
              <a:rPr lang="hu-HU" sz="2000" dirty="0" smtClean="0"/>
              <a:t>, </a:t>
            </a:r>
            <a:r>
              <a:rPr lang="hu-HU" sz="2000" dirty="0" err="1" smtClean="0"/>
              <a:t>tif</a:t>
            </a:r>
            <a:r>
              <a:rPr lang="hu-HU" sz="2000" dirty="0" smtClean="0"/>
              <a:t>, </a:t>
            </a:r>
            <a:r>
              <a:rPr lang="hu-HU" sz="2000" dirty="0" err="1" smtClean="0"/>
              <a:t>gif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Programok</a:t>
            </a:r>
            <a:r>
              <a:rPr lang="en-US" sz="2000" dirty="0" smtClean="0"/>
              <a:t>: Adobe Photoshop, GIMP, </a:t>
            </a:r>
            <a:r>
              <a:rPr lang="en-US" sz="2000" dirty="0" err="1" smtClean="0"/>
              <a:t>Photopea</a:t>
            </a:r>
            <a:r>
              <a:rPr lang="en-US" sz="2000" dirty="0" smtClean="0"/>
              <a:t>, Affinity Photo, Paint</a:t>
            </a:r>
            <a:endParaRPr lang="hu-HU" sz="2000" dirty="0" smtClean="0"/>
          </a:p>
          <a:p>
            <a:endParaRPr lang="hu-HU" sz="2000" dirty="0" smtClean="0"/>
          </a:p>
        </p:txBody>
      </p:sp>
      <p:grpSp>
        <p:nvGrpSpPr>
          <p:cNvPr id="60" name="Csoportba foglalás 59"/>
          <p:cNvGrpSpPr/>
          <p:nvPr/>
        </p:nvGrpSpPr>
        <p:grpSpPr>
          <a:xfrm>
            <a:off x="8096250" y="2029550"/>
            <a:ext cx="3028950" cy="3032075"/>
            <a:chOff x="790575" y="3194151"/>
            <a:chExt cx="3028950" cy="3032075"/>
          </a:xfrm>
        </p:grpSpPr>
        <p:sp>
          <p:nvSpPr>
            <p:cNvPr id="20" name="Téglalap 19"/>
            <p:cNvSpPr/>
            <p:nvPr/>
          </p:nvSpPr>
          <p:spPr>
            <a:xfrm>
              <a:off x="1295400" y="3695700"/>
              <a:ext cx="504825" cy="5048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Téglalap 20"/>
            <p:cNvSpPr/>
            <p:nvPr/>
          </p:nvSpPr>
          <p:spPr>
            <a:xfrm>
              <a:off x="1800225" y="3695700"/>
              <a:ext cx="504825" cy="50482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Téglalap 21"/>
            <p:cNvSpPr/>
            <p:nvPr/>
          </p:nvSpPr>
          <p:spPr>
            <a:xfrm>
              <a:off x="2305050" y="3695700"/>
              <a:ext cx="504825" cy="50482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Téglalap 22"/>
            <p:cNvSpPr/>
            <p:nvPr/>
          </p:nvSpPr>
          <p:spPr>
            <a:xfrm>
              <a:off x="2809875" y="3695700"/>
              <a:ext cx="504825" cy="5048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Téglalap 23"/>
            <p:cNvSpPr/>
            <p:nvPr/>
          </p:nvSpPr>
          <p:spPr>
            <a:xfrm>
              <a:off x="1295400" y="4203649"/>
              <a:ext cx="504825" cy="50482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Téglalap 24"/>
            <p:cNvSpPr/>
            <p:nvPr/>
          </p:nvSpPr>
          <p:spPr>
            <a:xfrm>
              <a:off x="1800225" y="4203649"/>
              <a:ext cx="504825" cy="5048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Téglalap 25"/>
            <p:cNvSpPr/>
            <p:nvPr/>
          </p:nvSpPr>
          <p:spPr>
            <a:xfrm>
              <a:off x="2305050" y="4203649"/>
              <a:ext cx="504825" cy="5048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Téglalap 26"/>
            <p:cNvSpPr/>
            <p:nvPr/>
          </p:nvSpPr>
          <p:spPr>
            <a:xfrm>
              <a:off x="2809875" y="4203649"/>
              <a:ext cx="504825" cy="50482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Téglalap 27"/>
            <p:cNvSpPr/>
            <p:nvPr/>
          </p:nvSpPr>
          <p:spPr>
            <a:xfrm>
              <a:off x="1295400" y="4708474"/>
              <a:ext cx="504825" cy="50482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Téglalap 28"/>
            <p:cNvSpPr/>
            <p:nvPr/>
          </p:nvSpPr>
          <p:spPr>
            <a:xfrm>
              <a:off x="1800225" y="4708474"/>
              <a:ext cx="504825" cy="5048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Téglalap 29"/>
            <p:cNvSpPr/>
            <p:nvPr/>
          </p:nvSpPr>
          <p:spPr>
            <a:xfrm>
              <a:off x="2305050" y="4708474"/>
              <a:ext cx="504825" cy="5048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Téglalap 30"/>
            <p:cNvSpPr/>
            <p:nvPr/>
          </p:nvSpPr>
          <p:spPr>
            <a:xfrm>
              <a:off x="2809875" y="4708474"/>
              <a:ext cx="504825" cy="50482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Téglalap 31"/>
            <p:cNvSpPr/>
            <p:nvPr/>
          </p:nvSpPr>
          <p:spPr>
            <a:xfrm>
              <a:off x="1295400" y="5213299"/>
              <a:ext cx="504825" cy="5048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Téglalap 32"/>
            <p:cNvSpPr/>
            <p:nvPr/>
          </p:nvSpPr>
          <p:spPr>
            <a:xfrm>
              <a:off x="1800225" y="5213299"/>
              <a:ext cx="504825" cy="50482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Téglalap 33"/>
            <p:cNvSpPr/>
            <p:nvPr/>
          </p:nvSpPr>
          <p:spPr>
            <a:xfrm>
              <a:off x="2305050" y="5213299"/>
              <a:ext cx="504825" cy="50482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Téglalap 34"/>
            <p:cNvSpPr/>
            <p:nvPr/>
          </p:nvSpPr>
          <p:spPr>
            <a:xfrm>
              <a:off x="2809875" y="5213299"/>
              <a:ext cx="504825" cy="5048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Téglalap 39"/>
            <p:cNvSpPr/>
            <p:nvPr/>
          </p:nvSpPr>
          <p:spPr>
            <a:xfrm>
              <a:off x="3314700" y="3695700"/>
              <a:ext cx="504825" cy="5048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1" name="Téglalap 40"/>
            <p:cNvSpPr/>
            <p:nvPr/>
          </p:nvSpPr>
          <p:spPr>
            <a:xfrm>
              <a:off x="3314700" y="4200525"/>
              <a:ext cx="504825" cy="5048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2" name="Téglalap 41"/>
            <p:cNvSpPr/>
            <p:nvPr/>
          </p:nvSpPr>
          <p:spPr>
            <a:xfrm>
              <a:off x="3314700" y="4705350"/>
              <a:ext cx="504825" cy="5048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3" name="Téglalap 42"/>
            <p:cNvSpPr/>
            <p:nvPr/>
          </p:nvSpPr>
          <p:spPr>
            <a:xfrm>
              <a:off x="3314700" y="5210175"/>
              <a:ext cx="504825" cy="5048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4" name="Téglalap 43"/>
            <p:cNvSpPr/>
            <p:nvPr/>
          </p:nvSpPr>
          <p:spPr>
            <a:xfrm>
              <a:off x="3314700" y="5721401"/>
              <a:ext cx="504825" cy="5048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5" name="Téglalap 44"/>
            <p:cNvSpPr/>
            <p:nvPr/>
          </p:nvSpPr>
          <p:spPr>
            <a:xfrm>
              <a:off x="3314700" y="3194151"/>
              <a:ext cx="504825" cy="5048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6" name="Téglalap 45"/>
            <p:cNvSpPr/>
            <p:nvPr/>
          </p:nvSpPr>
          <p:spPr>
            <a:xfrm>
              <a:off x="790575" y="3695700"/>
              <a:ext cx="504825" cy="5048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7" name="Téglalap 46"/>
            <p:cNvSpPr/>
            <p:nvPr/>
          </p:nvSpPr>
          <p:spPr>
            <a:xfrm>
              <a:off x="790575" y="4200525"/>
              <a:ext cx="504825" cy="5048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8" name="Téglalap 47"/>
            <p:cNvSpPr/>
            <p:nvPr/>
          </p:nvSpPr>
          <p:spPr>
            <a:xfrm>
              <a:off x="790575" y="4705350"/>
              <a:ext cx="504825" cy="5048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9" name="Téglalap 48"/>
            <p:cNvSpPr/>
            <p:nvPr/>
          </p:nvSpPr>
          <p:spPr>
            <a:xfrm>
              <a:off x="790575" y="5210175"/>
              <a:ext cx="504825" cy="5048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Téglalap 49"/>
            <p:cNvSpPr/>
            <p:nvPr/>
          </p:nvSpPr>
          <p:spPr>
            <a:xfrm>
              <a:off x="790575" y="5721401"/>
              <a:ext cx="504825" cy="5048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Téglalap 50"/>
            <p:cNvSpPr/>
            <p:nvPr/>
          </p:nvSpPr>
          <p:spPr>
            <a:xfrm>
              <a:off x="790575" y="3194151"/>
              <a:ext cx="504825" cy="5048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Téglalap 51"/>
            <p:cNvSpPr/>
            <p:nvPr/>
          </p:nvSpPr>
          <p:spPr>
            <a:xfrm>
              <a:off x="2811751" y="5721401"/>
              <a:ext cx="504825" cy="5048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Téglalap 52"/>
            <p:cNvSpPr/>
            <p:nvPr/>
          </p:nvSpPr>
          <p:spPr>
            <a:xfrm>
              <a:off x="2305988" y="5721401"/>
              <a:ext cx="504825" cy="5048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Téglalap 53"/>
            <p:cNvSpPr/>
            <p:nvPr/>
          </p:nvSpPr>
          <p:spPr>
            <a:xfrm>
              <a:off x="1803039" y="5721401"/>
              <a:ext cx="504825" cy="5048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Téglalap 54"/>
            <p:cNvSpPr/>
            <p:nvPr/>
          </p:nvSpPr>
          <p:spPr>
            <a:xfrm>
              <a:off x="1298214" y="5721401"/>
              <a:ext cx="504825" cy="5048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Téglalap 55"/>
            <p:cNvSpPr/>
            <p:nvPr/>
          </p:nvSpPr>
          <p:spPr>
            <a:xfrm>
              <a:off x="2811751" y="3197276"/>
              <a:ext cx="504825" cy="5048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7" name="Téglalap 56"/>
            <p:cNvSpPr/>
            <p:nvPr/>
          </p:nvSpPr>
          <p:spPr>
            <a:xfrm>
              <a:off x="2305988" y="3197276"/>
              <a:ext cx="504825" cy="5048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8" name="Téglalap 57"/>
            <p:cNvSpPr/>
            <p:nvPr/>
          </p:nvSpPr>
          <p:spPr>
            <a:xfrm>
              <a:off x="1803039" y="3197276"/>
              <a:ext cx="504825" cy="5048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9" name="Téglalap 58"/>
            <p:cNvSpPr/>
            <p:nvPr/>
          </p:nvSpPr>
          <p:spPr>
            <a:xfrm>
              <a:off x="1298214" y="3197276"/>
              <a:ext cx="504825" cy="5048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61" name="Téglalap 60"/>
          <p:cNvSpPr/>
          <p:nvPr/>
        </p:nvSpPr>
        <p:spPr>
          <a:xfrm>
            <a:off x="8886824" y="5323562"/>
            <a:ext cx="1731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6x6 = 36 pixel  </a:t>
            </a:r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221217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D54-E51F-A64C-B29B-C25920525CE2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spc="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VEKTORGRAFIKA</a:t>
            </a:r>
            <a:endParaRPr lang="en-HU" sz="2800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0B43795-496F-BD46-B149-E5BFBB1B7C97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3" name="Téglalap 2"/>
          <p:cNvSpPr/>
          <p:nvPr/>
        </p:nvSpPr>
        <p:spPr>
          <a:xfrm>
            <a:off x="880054" y="1962835"/>
            <a:ext cx="678757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 smtClean="0"/>
              <a:t>Tárolt információ: </a:t>
            </a:r>
            <a:r>
              <a:rPr lang="en-US" sz="2000" dirty="0" err="1" smtClean="0"/>
              <a:t>geometriai</a:t>
            </a:r>
            <a:r>
              <a:rPr lang="en-US" sz="2000" dirty="0" smtClean="0"/>
              <a:t> </a:t>
            </a:r>
            <a:r>
              <a:rPr lang="en-US" sz="2000" dirty="0" err="1" smtClean="0"/>
              <a:t>objektumok</a:t>
            </a:r>
            <a:r>
              <a:rPr lang="en-US" sz="2000" dirty="0" smtClean="0"/>
              <a:t>, p</a:t>
            </a:r>
            <a:r>
              <a:rPr lang="hu-HU" sz="2000" dirty="0" smtClean="0"/>
              <a:t>ontok, egyenesek, függvények által meghatározott görbék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 smtClean="0"/>
              <a:t>Nagyítás</a:t>
            </a:r>
            <a:r>
              <a:rPr lang="hu-HU" sz="2000" dirty="0" smtClean="0"/>
              <a:t>:  tetszőleges méretűre nagyítható/kicsinyíthető minőségromlás nélkül</a:t>
            </a:r>
            <a:endParaRPr lang="hu-H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 smtClean="0"/>
              <a:t>Alkalmazás</a:t>
            </a:r>
            <a:r>
              <a:rPr lang="hu-HU" sz="2000" dirty="0" smtClean="0"/>
              <a:t>: kevésbé </a:t>
            </a:r>
            <a:r>
              <a:rPr lang="en-US" sz="2000" dirty="0" err="1"/>
              <a:t>k</a:t>
            </a:r>
            <a:r>
              <a:rPr lang="hu-HU" sz="2000" dirty="0" err="1" smtClean="0"/>
              <a:t>omplex</a:t>
            </a:r>
            <a:r>
              <a:rPr lang="hu-HU" sz="2000" dirty="0" smtClean="0"/>
              <a:t> grafikák, logók, ábrák, szórólapok, ahol különféle méretekben van szükség magas minőségre</a:t>
            </a:r>
            <a:endParaRPr lang="hu-H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 smtClean="0"/>
              <a:t>Formátumok</a:t>
            </a:r>
            <a:r>
              <a:rPr lang="hu-HU" sz="2000" dirty="0" smtClean="0"/>
              <a:t>: </a:t>
            </a:r>
            <a:r>
              <a:rPr lang="en-US" sz="2000" dirty="0" smtClean="0"/>
              <a:t>eps, </a:t>
            </a:r>
            <a:r>
              <a:rPr lang="en-US" sz="2000" dirty="0" err="1" smtClean="0"/>
              <a:t>svg</a:t>
            </a:r>
            <a:r>
              <a:rPr lang="en-US" sz="2000" dirty="0" smtClean="0"/>
              <a:t>, pdf, </a:t>
            </a:r>
            <a:r>
              <a:rPr lang="en-US" sz="2000" dirty="0" err="1" smtClean="0"/>
              <a:t>cdr</a:t>
            </a:r>
            <a:r>
              <a:rPr lang="en-US" sz="2000" dirty="0" smtClean="0"/>
              <a:t>, </a:t>
            </a:r>
            <a:r>
              <a:rPr lang="en-US" sz="2000" dirty="0" err="1" smtClean="0"/>
              <a:t>ai</a:t>
            </a:r>
            <a:r>
              <a:rPr lang="en-US" sz="2000" dirty="0" smtClean="0"/>
              <a:t>, </a:t>
            </a:r>
            <a:r>
              <a:rPr lang="en-US" sz="2000" dirty="0" err="1" smtClean="0"/>
              <a:t>fla</a:t>
            </a:r>
            <a:r>
              <a:rPr lang="en-US" sz="2000" dirty="0" smtClean="0"/>
              <a:t>, </a:t>
            </a:r>
            <a:r>
              <a:rPr lang="en-US" sz="2000" dirty="0" err="1" smtClean="0"/>
              <a:t>swf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Programok</a:t>
            </a:r>
            <a:r>
              <a:rPr lang="en-US" sz="2000" dirty="0" smtClean="0"/>
              <a:t>: Adobe Illustrator, CorelDraw, </a:t>
            </a:r>
            <a:r>
              <a:rPr lang="en-US" sz="2000" dirty="0" err="1" smtClean="0"/>
              <a:t>Inkscape</a:t>
            </a:r>
            <a:r>
              <a:rPr lang="en-US" sz="2000" dirty="0" smtClean="0"/>
              <a:t>, Affinity Designer </a:t>
            </a:r>
            <a:endParaRPr lang="hu-HU" sz="2000" dirty="0" smtClean="0"/>
          </a:p>
          <a:p>
            <a:endParaRPr lang="hu-HU" sz="2000" dirty="0" smtClean="0"/>
          </a:p>
        </p:txBody>
      </p:sp>
      <p:sp>
        <p:nvSpPr>
          <p:cNvPr id="5" name="Ellipszis 4"/>
          <p:cNvSpPr/>
          <p:nvPr/>
        </p:nvSpPr>
        <p:spPr>
          <a:xfrm>
            <a:off x="8572500" y="2522756"/>
            <a:ext cx="2076450" cy="2076450"/>
          </a:xfrm>
          <a:prstGeom prst="ellipse">
            <a:avLst/>
          </a:prstGeom>
          <a:noFill/>
          <a:ln w="276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8096250" y="2029550"/>
            <a:ext cx="3028950" cy="30320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1" name="Téglalap 60"/>
          <p:cNvSpPr/>
          <p:nvPr/>
        </p:nvSpPr>
        <p:spPr>
          <a:xfrm>
            <a:off x="8191499" y="5185954"/>
            <a:ext cx="3295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1 </a:t>
            </a:r>
            <a:r>
              <a:rPr lang="en-US" sz="2000" dirty="0" err="1" smtClean="0"/>
              <a:t>db</a:t>
            </a:r>
            <a:r>
              <a:rPr lang="en-US" sz="2000" dirty="0" smtClean="0"/>
              <a:t> </a:t>
            </a:r>
            <a:r>
              <a:rPr lang="en-US" sz="2000" dirty="0" err="1" smtClean="0"/>
              <a:t>kör</a:t>
            </a:r>
            <a:r>
              <a:rPr lang="en-US" sz="2000" dirty="0" smtClean="0"/>
              <a:t>: </a:t>
            </a:r>
            <a:r>
              <a:rPr lang="en-US" sz="2000" dirty="0" err="1" smtClean="0"/>
              <a:t>középpont</a:t>
            </a:r>
            <a:r>
              <a:rPr lang="en-US" sz="2000" dirty="0" smtClean="0"/>
              <a:t> </a:t>
            </a:r>
            <a:r>
              <a:rPr lang="en-US" sz="2000" dirty="0" err="1" smtClean="0"/>
              <a:t>helye</a:t>
            </a:r>
            <a:r>
              <a:rPr lang="en-US" sz="2000" dirty="0" smtClean="0"/>
              <a:t>, </a:t>
            </a:r>
            <a:r>
              <a:rPr lang="en-US" sz="2000" dirty="0" err="1" smtClean="0"/>
              <a:t>sugár</a:t>
            </a:r>
            <a:r>
              <a:rPr lang="en-US" sz="2000" dirty="0" smtClean="0"/>
              <a:t>, </a:t>
            </a:r>
            <a:r>
              <a:rPr lang="en-US" sz="2000" dirty="0" err="1" smtClean="0"/>
              <a:t>körvonal</a:t>
            </a:r>
            <a:r>
              <a:rPr lang="en-US" sz="2000" dirty="0" smtClean="0"/>
              <a:t> </a:t>
            </a:r>
            <a:r>
              <a:rPr lang="en-US" sz="2000" dirty="0" err="1" smtClean="0"/>
              <a:t>stílusa+színe</a:t>
            </a:r>
            <a:r>
              <a:rPr lang="en-US" sz="2000" dirty="0" smtClean="0"/>
              <a:t>, </a:t>
            </a:r>
            <a:r>
              <a:rPr lang="en-US" sz="2000" dirty="0" err="1" smtClean="0"/>
              <a:t>kitöltés</a:t>
            </a:r>
            <a:r>
              <a:rPr lang="en-US" sz="2000" dirty="0" smtClean="0"/>
              <a:t> </a:t>
            </a:r>
            <a:r>
              <a:rPr lang="en-US" sz="2000" dirty="0" err="1" smtClean="0"/>
              <a:t>színe</a:t>
            </a:r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228985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D54-E51F-A64C-B29B-C25920525CE2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2800" b="1" spc="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PIXEL vs. VEKTOR GRAFIKA</a:t>
            </a:r>
            <a:endParaRPr lang="en-HU" sz="2800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0B43795-496F-BD46-B149-E5BFBB1B7C97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grpSp>
        <p:nvGrpSpPr>
          <p:cNvPr id="19" name="Csoportba foglalás 18"/>
          <p:cNvGrpSpPr/>
          <p:nvPr/>
        </p:nvGrpSpPr>
        <p:grpSpPr>
          <a:xfrm>
            <a:off x="2042883" y="1877464"/>
            <a:ext cx="2893017" cy="4604558"/>
            <a:chOff x="1262677" y="1877464"/>
            <a:chExt cx="2893017" cy="4604558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549" y="4246505"/>
              <a:ext cx="2360145" cy="2235517"/>
            </a:xfrm>
            <a:prstGeom prst="rect">
              <a:avLst/>
            </a:prstGeom>
          </p:spPr>
        </p:pic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2677" y="1877464"/>
              <a:ext cx="2893017" cy="2369041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7" name="Téglalap 6"/>
            <p:cNvSpPr/>
            <p:nvPr/>
          </p:nvSpPr>
          <p:spPr>
            <a:xfrm>
              <a:off x="2443084" y="4496988"/>
              <a:ext cx="550803" cy="4510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8" name="Egyenes összekötő 7"/>
            <p:cNvCxnSpPr>
              <a:endCxn id="6" idx="2"/>
            </p:cNvCxnSpPr>
            <p:nvPr/>
          </p:nvCxnSpPr>
          <p:spPr>
            <a:xfrm flipV="1">
              <a:off x="2709185" y="4246505"/>
              <a:ext cx="1" cy="2504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Csoportba foglalás 19"/>
          <p:cNvGrpSpPr/>
          <p:nvPr/>
        </p:nvGrpSpPr>
        <p:grpSpPr>
          <a:xfrm>
            <a:off x="6611830" y="1877464"/>
            <a:ext cx="5409662" cy="4163392"/>
            <a:chOff x="6183205" y="1877464"/>
            <a:chExt cx="5409662" cy="4163392"/>
          </a:xfrm>
        </p:grpSpPr>
        <p:sp>
          <p:nvSpPr>
            <p:cNvPr id="13" name="Ív 12"/>
            <p:cNvSpPr/>
            <p:nvPr/>
          </p:nvSpPr>
          <p:spPr>
            <a:xfrm rot="14902945">
              <a:off x="7275698" y="1723688"/>
              <a:ext cx="3224675" cy="5409662"/>
            </a:xfrm>
            <a:prstGeom prst="arc">
              <a:avLst>
                <a:gd name="adj1" fmla="val 18037030"/>
                <a:gd name="adj2" fmla="val 2390681"/>
              </a:avLst>
            </a:prstGeom>
            <a:ln w="1841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8" name="Csoportba foglalás 17"/>
            <p:cNvGrpSpPr/>
            <p:nvPr/>
          </p:nvGrpSpPr>
          <p:grpSpPr>
            <a:xfrm>
              <a:off x="6649324" y="1877464"/>
              <a:ext cx="2893017" cy="4056612"/>
              <a:chOff x="6649324" y="1877464"/>
              <a:chExt cx="2893017" cy="4056612"/>
            </a:xfrm>
          </p:grpSpPr>
          <p:sp>
            <p:nvSpPr>
              <p:cNvPr id="11" name="Téglalap 10"/>
              <p:cNvSpPr/>
              <p:nvPr/>
            </p:nvSpPr>
            <p:spPr>
              <a:xfrm>
                <a:off x="7829731" y="4496988"/>
                <a:ext cx="550803" cy="45104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" name="Téglalap 13"/>
              <p:cNvSpPr/>
              <p:nvPr/>
            </p:nvSpPr>
            <p:spPr>
              <a:xfrm>
                <a:off x="6649324" y="1877464"/>
                <a:ext cx="2893017" cy="2369041"/>
              </a:xfrm>
              <a:prstGeom prst="rect">
                <a:avLst/>
              </a:prstGeom>
              <a:noFill/>
              <a:ln w="155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" name="Téglalap 14"/>
              <p:cNvSpPr/>
              <p:nvPr/>
            </p:nvSpPr>
            <p:spPr>
              <a:xfrm>
                <a:off x="6724831" y="1877465"/>
                <a:ext cx="2733494" cy="227803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" name="Ellipszis 16"/>
              <p:cNvSpPr/>
              <p:nvPr/>
            </p:nvSpPr>
            <p:spPr>
              <a:xfrm>
                <a:off x="7709021" y="4675150"/>
                <a:ext cx="1263530" cy="1258926"/>
              </a:xfrm>
              <a:prstGeom prst="ellipse">
                <a:avLst/>
              </a:prstGeom>
              <a:noFill/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cxnSp>
            <p:nvCxnSpPr>
              <p:cNvPr id="12" name="Egyenes összekötő 11"/>
              <p:cNvCxnSpPr>
                <a:endCxn id="15" idx="2"/>
              </p:cNvCxnSpPr>
              <p:nvPr/>
            </p:nvCxnSpPr>
            <p:spPr>
              <a:xfrm flipH="1" flipV="1">
                <a:off x="8091578" y="4155499"/>
                <a:ext cx="4254" cy="3414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8441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D54-E51F-A64C-B29B-C25920525CE2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spc="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MÉRETEK</a:t>
            </a:r>
            <a:endParaRPr lang="en-HU" sz="2800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0B43795-496F-BD46-B149-E5BFBB1B7C97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5" name="Téglalap 4"/>
          <p:cNvSpPr/>
          <p:nvPr/>
        </p:nvSpPr>
        <p:spPr>
          <a:xfrm>
            <a:off x="880054" y="2256138"/>
            <a:ext cx="108261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Pixelsűrűség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felbontás</a:t>
            </a:r>
            <a:r>
              <a:rPr lang="en-US" sz="2000" b="1" dirty="0" smtClean="0"/>
              <a:t> (DPI): </a:t>
            </a:r>
            <a:r>
              <a:rPr lang="en-US" sz="2000" dirty="0" smtClean="0"/>
              <a:t>dot per inch = </a:t>
            </a:r>
            <a:r>
              <a:rPr lang="en-US" sz="2000" dirty="0" err="1" smtClean="0"/>
              <a:t>egy</a:t>
            </a:r>
            <a:r>
              <a:rPr lang="en-US" sz="2000" dirty="0" smtClean="0"/>
              <a:t> </a:t>
            </a:r>
            <a:r>
              <a:rPr lang="en-US" sz="2000" dirty="0" err="1" smtClean="0"/>
              <a:t>hüvelyken</a:t>
            </a:r>
            <a:r>
              <a:rPr lang="en-US" sz="2000" dirty="0" smtClean="0"/>
              <a:t> (2,54cm) </a:t>
            </a:r>
            <a:r>
              <a:rPr lang="en-US" sz="2000" dirty="0" err="1" smtClean="0"/>
              <a:t>hány</a:t>
            </a:r>
            <a:r>
              <a:rPr lang="en-US" sz="2000" dirty="0" smtClean="0"/>
              <a:t> pixel van</a:t>
            </a:r>
            <a:endParaRPr lang="hu-HU" sz="2000" dirty="0" smtClean="0"/>
          </a:p>
        </p:txBody>
      </p:sp>
      <p:sp>
        <p:nvSpPr>
          <p:cNvPr id="6" name="Téglalap 5"/>
          <p:cNvSpPr/>
          <p:nvPr/>
        </p:nvSpPr>
        <p:spPr>
          <a:xfrm>
            <a:off x="1181100" y="2656248"/>
            <a:ext cx="32289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Szokásos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értékek</a:t>
            </a:r>
            <a:r>
              <a:rPr lang="en-US" sz="2000" b="1" dirty="0" smtClean="0"/>
              <a:t>:  </a:t>
            </a:r>
            <a:r>
              <a:rPr lang="en-US" sz="2000" b="1" dirty="0"/>
              <a:t>	</a:t>
            </a:r>
            <a:endParaRPr lang="en-US" sz="2000" b="1" dirty="0" smtClean="0"/>
          </a:p>
          <a:p>
            <a:r>
              <a:rPr lang="en-US" sz="2000" dirty="0" smtClean="0"/>
              <a:t>Monitor</a:t>
            </a:r>
            <a:r>
              <a:rPr lang="en-US" sz="2000" b="1" dirty="0" smtClean="0"/>
              <a:t>: </a:t>
            </a:r>
            <a:r>
              <a:rPr lang="en-US" sz="2000" dirty="0" smtClean="0"/>
              <a:t>72 DPI</a:t>
            </a:r>
          </a:p>
          <a:p>
            <a:r>
              <a:rPr lang="en-US" sz="2000" dirty="0" err="1" smtClean="0"/>
              <a:t>Nyomtatás</a:t>
            </a:r>
            <a:r>
              <a:rPr lang="en-US" sz="2000" dirty="0" smtClean="0"/>
              <a:t>: 300 DPI</a:t>
            </a:r>
            <a:endParaRPr lang="hu-HU" sz="2000" dirty="0" smtClean="0"/>
          </a:p>
        </p:txBody>
      </p:sp>
      <p:sp>
        <p:nvSpPr>
          <p:cNvPr id="7" name="Téglalap 6"/>
          <p:cNvSpPr/>
          <p:nvPr/>
        </p:nvSpPr>
        <p:spPr>
          <a:xfrm>
            <a:off x="880053" y="1695450"/>
            <a:ext cx="93593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Dimenzió</a:t>
            </a:r>
            <a:r>
              <a:rPr lang="en-US" sz="2000" b="1" dirty="0" smtClean="0"/>
              <a:t>: </a:t>
            </a:r>
            <a:r>
              <a:rPr lang="en-US" sz="2000" dirty="0" smtClean="0"/>
              <a:t>a </a:t>
            </a:r>
            <a:r>
              <a:rPr lang="en-US" sz="2000" dirty="0" err="1" smtClean="0"/>
              <a:t>kép</a:t>
            </a:r>
            <a:r>
              <a:rPr lang="en-US" sz="2000" dirty="0"/>
              <a:t> </a:t>
            </a:r>
            <a:r>
              <a:rPr lang="en-US" sz="2000" dirty="0" err="1" smtClean="0"/>
              <a:t>pixeleinek</a:t>
            </a:r>
            <a:r>
              <a:rPr lang="en-US" sz="2000" dirty="0" smtClean="0"/>
              <a:t> a </a:t>
            </a:r>
            <a:r>
              <a:rPr lang="en-US" sz="2000" dirty="0" err="1" smtClean="0"/>
              <a:t>száma</a:t>
            </a:r>
            <a:r>
              <a:rPr lang="en-US" sz="2000" dirty="0" smtClean="0"/>
              <a:t> </a:t>
            </a:r>
            <a:r>
              <a:rPr lang="en-US" sz="2000" dirty="0" err="1" smtClean="0"/>
              <a:t>vízszintesen</a:t>
            </a:r>
            <a:r>
              <a:rPr lang="en-US" sz="2000" dirty="0" smtClean="0"/>
              <a:t> </a:t>
            </a:r>
            <a:r>
              <a:rPr lang="en-US" sz="2000" dirty="0" err="1" smtClean="0"/>
              <a:t>és</a:t>
            </a:r>
            <a:r>
              <a:rPr lang="en-US" sz="2000" dirty="0" smtClean="0"/>
              <a:t> </a:t>
            </a:r>
            <a:r>
              <a:rPr lang="en-US" sz="2000" dirty="0" err="1" smtClean="0"/>
              <a:t>függőlegesen</a:t>
            </a:r>
            <a:r>
              <a:rPr lang="en-US" sz="2000" dirty="0" smtClean="0"/>
              <a:t>, </a:t>
            </a:r>
            <a:r>
              <a:rPr lang="en-US" sz="2000" dirty="0" err="1" smtClean="0"/>
              <a:t>pl</a:t>
            </a:r>
            <a:r>
              <a:rPr lang="en-US" sz="2000" dirty="0" smtClean="0"/>
              <a:t>: 800x600.</a:t>
            </a:r>
            <a:endParaRPr lang="hu-HU" sz="2000" dirty="0" smtClean="0"/>
          </a:p>
        </p:txBody>
      </p:sp>
      <p:sp>
        <p:nvSpPr>
          <p:cNvPr id="8" name="Téglalap 7"/>
          <p:cNvSpPr/>
          <p:nvPr/>
        </p:nvSpPr>
        <p:spPr>
          <a:xfrm>
            <a:off x="1181100" y="5248263"/>
            <a:ext cx="108261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1. </a:t>
            </a:r>
            <a:r>
              <a:rPr lang="en-US" sz="2000" dirty="0" err="1">
                <a:solidFill>
                  <a:srgbClr val="FF0000"/>
                </a:solidFill>
              </a:rPr>
              <a:t>Kérdés</a:t>
            </a:r>
            <a:r>
              <a:rPr lang="en-US" sz="2000" dirty="0">
                <a:solidFill>
                  <a:srgbClr val="FF0000"/>
                </a:solidFill>
              </a:rPr>
              <a:t>: </a:t>
            </a:r>
            <a:r>
              <a:rPr lang="en-US" sz="2000" dirty="0" err="1">
                <a:solidFill>
                  <a:srgbClr val="FF0000"/>
                </a:solidFill>
              </a:rPr>
              <a:t>egy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kép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felbontását</a:t>
            </a:r>
            <a:r>
              <a:rPr lang="en-US" sz="2000" dirty="0">
                <a:solidFill>
                  <a:srgbClr val="FF0000"/>
                </a:solidFill>
              </a:rPr>
              <a:t>  (DPI) a </a:t>
            </a:r>
            <a:r>
              <a:rPr lang="en-US" sz="2000" dirty="0" err="1">
                <a:solidFill>
                  <a:srgbClr val="FF0000"/>
                </a:solidFill>
              </a:rPr>
              <a:t>felére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csökkentem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mekkorára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csökken</a:t>
            </a:r>
            <a:r>
              <a:rPr lang="en-US" sz="2000" dirty="0">
                <a:solidFill>
                  <a:srgbClr val="FF0000"/>
                </a:solidFill>
              </a:rPr>
              <a:t> a </a:t>
            </a:r>
            <a:r>
              <a:rPr lang="en-US" sz="2000" dirty="0" err="1">
                <a:solidFill>
                  <a:srgbClr val="FF0000"/>
                </a:solidFill>
              </a:rPr>
              <a:t>fájl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mérete</a:t>
            </a:r>
            <a:r>
              <a:rPr lang="en-US" sz="2000" dirty="0" smtClean="0">
                <a:solidFill>
                  <a:srgbClr val="FF0000"/>
                </a:solidFill>
              </a:rPr>
              <a:t>?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. </a:t>
            </a:r>
            <a:r>
              <a:rPr lang="en-US" sz="2000" dirty="0" err="1" smtClean="0">
                <a:solidFill>
                  <a:srgbClr val="FF0000"/>
                </a:solidFill>
              </a:rPr>
              <a:t>Kérdés</a:t>
            </a:r>
            <a:r>
              <a:rPr lang="en-US" sz="2000" dirty="0" smtClean="0">
                <a:solidFill>
                  <a:srgbClr val="FF0000"/>
                </a:solidFill>
              </a:rPr>
              <a:t>: </a:t>
            </a:r>
            <a:r>
              <a:rPr lang="en-US" sz="2000" dirty="0" err="1" smtClean="0">
                <a:solidFill>
                  <a:srgbClr val="FF0000"/>
                </a:solidFill>
              </a:rPr>
              <a:t>egy</a:t>
            </a:r>
            <a:r>
              <a:rPr lang="en-US" sz="2000" dirty="0" smtClean="0">
                <a:solidFill>
                  <a:srgbClr val="FF0000"/>
                </a:solidFill>
              </a:rPr>
              <a:t> 2MP-es </a:t>
            </a:r>
            <a:r>
              <a:rPr lang="en-US" sz="2000" dirty="0" err="1" smtClean="0">
                <a:solidFill>
                  <a:srgbClr val="FF0000"/>
                </a:solidFill>
              </a:rPr>
              <a:t>fotót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készítettem</a:t>
            </a:r>
            <a:r>
              <a:rPr lang="en-US" sz="2000" dirty="0" smtClean="0">
                <a:solidFill>
                  <a:srgbClr val="FF0000"/>
                </a:solidFill>
              </a:rPr>
              <a:t> 16:9-as </a:t>
            </a:r>
            <a:r>
              <a:rPr lang="en-US" sz="2000" dirty="0" err="1" smtClean="0">
                <a:solidFill>
                  <a:srgbClr val="FF0000"/>
                </a:solidFill>
              </a:rPr>
              <a:t>arányban</a:t>
            </a:r>
            <a:r>
              <a:rPr lang="en-US" sz="2000" dirty="0" smtClean="0">
                <a:solidFill>
                  <a:srgbClr val="FF0000"/>
                </a:solidFill>
              </a:rPr>
              <a:t>. </a:t>
            </a:r>
            <a:r>
              <a:rPr lang="en-US" sz="2000" dirty="0" err="1" smtClean="0">
                <a:solidFill>
                  <a:srgbClr val="FF0000"/>
                </a:solidFill>
              </a:rPr>
              <a:t>Mi</a:t>
            </a:r>
            <a:r>
              <a:rPr lang="en-US" sz="2000" dirty="0" smtClean="0">
                <a:solidFill>
                  <a:srgbClr val="FF0000"/>
                </a:solidFill>
              </a:rPr>
              <a:t> a </a:t>
            </a:r>
            <a:r>
              <a:rPr lang="en-US" sz="2000" dirty="0" err="1" smtClean="0">
                <a:solidFill>
                  <a:srgbClr val="FF0000"/>
                </a:solidFill>
              </a:rPr>
              <a:t>kép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dimenziója</a:t>
            </a:r>
            <a:r>
              <a:rPr lang="en-US" sz="2000" dirty="0" smtClean="0">
                <a:solidFill>
                  <a:srgbClr val="FF0000"/>
                </a:solidFill>
              </a:rPr>
              <a:t>?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hu-HU" sz="2000" dirty="0" smtClean="0">
              <a:solidFill>
                <a:srgbClr val="FF0000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880054" y="3917222"/>
            <a:ext cx="108261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Fájlméret</a:t>
            </a:r>
            <a:r>
              <a:rPr lang="en-US" sz="2000" b="1" dirty="0" smtClean="0"/>
              <a:t>: </a:t>
            </a:r>
            <a:r>
              <a:rPr lang="en-US" sz="2000" dirty="0" smtClean="0"/>
              <a:t>a </a:t>
            </a:r>
            <a:r>
              <a:rPr lang="en-US" sz="2000" dirty="0" err="1" smtClean="0"/>
              <a:t>kép</a:t>
            </a:r>
            <a:r>
              <a:rPr lang="en-US" sz="2000" dirty="0" smtClean="0"/>
              <a:t> </a:t>
            </a:r>
            <a:r>
              <a:rPr lang="en-US" sz="2000" dirty="0" err="1" smtClean="0"/>
              <a:t>dimenziójától</a:t>
            </a:r>
            <a:r>
              <a:rPr lang="en-US" sz="2000" dirty="0" smtClean="0"/>
              <a:t>, </a:t>
            </a:r>
            <a:r>
              <a:rPr lang="en-US" sz="2000" dirty="0" err="1" smtClean="0"/>
              <a:t>felbontásától</a:t>
            </a:r>
            <a:r>
              <a:rPr lang="en-US" sz="2000" dirty="0" smtClean="0"/>
              <a:t> </a:t>
            </a:r>
            <a:r>
              <a:rPr lang="en-US" sz="2000" dirty="0" err="1" smtClean="0"/>
              <a:t>függ</a:t>
            </a:r>
            <a:r>
              <a:rPr lang="en-US" sz="2000" dirty="0" smtClean="0"/>
              <a:t>. A DPI-</a:t>
            </a:r>
            <a:r>
              <a:rPr lang="en-US" sz="2000" dirty="0" err="1" smtClean="0"/>
              <a:t>től</a:t>
            </a:r>
            <a:r>
              <a:rPr lang="en-US" sz="2000" dirty="0" smtClean="0"/>
              <a:t> </a:t>
            </a:r>
            <a:r>
              <a:rPr lang="en-US" sz="2000" dirty="0" err="1" smtClean="0"/>
              <a:t>négyzetesen</a:t>
            </a:r>
            <a:r>
              <a:rPr lang="en-US" sz="2000" dirty="0" smtClean="0"/>
              <a:t> </a:t>
            </a:r>
            <a:r>
              <a:rPr lang="en-US" sz="2000" dirty="0" err="1" smtClean="0"/>
              <a:t>függ</a:t>
            </a:r>
            <a:r>
              <a:rPr lang="en-US" sz="2000" dirty="0" smtClean="0"/>
              <a:t> a </a:t>
            </a:r>
            <a:r>
              <a:rPr lang="en-US" sz="2000" dirty="0" err="1" smtClean="0"/>
              <a:t>tárolt</a:t>
            </a:r>
            <a:r>
              <a:rPr lang="en-US" sz="2000" dirty="0" smtClean="0"/>
              <a:t> </a:t>
            </a:r>
            <a:r>
              <a:rPr lang="en-US" sz="2000" dirty="0" err="1" smtClean="0"/>
              <a:t>pixelek</a:t>
            </a:r>
            <a:r>
              <a:rPr lang="en-US" sz="2000" dirty="0" smtClean="0"/>
              <a:t> </a:t>
            </a:r>
            <a:r>
              <a:rPr lang="en-US" sz="2000" dirty="0" err="1" smtClean="0"/>
              <a:t>száma</a:t>
            </a:r>
            <a:r>
              <a:rPr lang="en-US" sz="2000" dirty="0"/>
              <a:t> </a:t>
            </a:r>
            <a:r>
              <a:rPr lang="en-US" sz="2000" dirty="0" err="1" smtClean="0"/>
              <a:t>és</a:t>
            </a:r>
            <a:r>
              <a:rPr lang="en-US" sz="2000" dirty="0" smtClean="0"/>
              <a:t> </a:t>
            </a:r>
            <a:r>
              <a:rPr lang="en-US" sz="2000" dirty="0" err="1" smtClean="0"/>
              <a:t>így</a:t>
            </a:r>
            <a:r>
              <a:rPr lang="en-US" sz="2000" dirty="0" smtClean="0"/>
              <a:t> a </a:t>
            </a:r>
            <a:r>
              <a:rPr lang="en-US" sz="2000" dirty="0" err="1" smtClean="0"/>
              <a:t>fájl</a:t>
            </a:r>
            <a:r>
              <a:rPr lang="en-US" sz="2000" dirty="0" smtClean="0"/>
              <a:t> </a:t>
            </a:r>
            <a:r>
              <a:rPr lang="en-US" sz="2000" dirty="0" err="1" smtClean="0"/>
              <a:t>mérete</a:t>
            </a:r>
            <a:r>
              <a:rPr lang="en-US" sz="2000" dirty="0" smtClean="0"/>
              <a:t> is!</a:t>
            </a:r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37127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D54-E51F-A64C-B29B-C25920525CE2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spc="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FÁJLFORMÁTUMOK</a:t>
            </a:r>
          </a:p>
          <a:p>
            <a:pPr>
              <a:lnSpc>
                <a:spcPct val="120000"/>
              </a:lnSpc>
            </a:pPr>
            <a:endParaRPr lang="en-HU" sz="2800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0B43795-496F-BD46-B149-E5BFBB1B7C97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3" name="Téglalap 2"/>
          <p:cNvSpPr/>
          <p:nvPr/>
        </p:nvSpPr>
        <p:spPr>
          <a:xfrm>
            <a:off x="880054" y="1695450"/>
            <a:ext cx="434917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/>
              <a:t>BMP</a:t>
            </a:r>
            <a:r>
              <a:rPr lang="hu-HU" dirty="0" smtClean="0"/>
              <a:t>: </a:t>
            </a:r>
            <a:r>
              <a:rPr lang="hu-HU" dirty="0" err="1" smtClean="0"/>
              <a:t>tömörítetlen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/>
              <a:t>JPG</a:t>
            </a:r>
            <a:r>
              <a:rPr lang="hu-HU" dirty="0" smtClean="0"/>
              <a:t>: tömörített, változtatható a tömörítés mértéke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/>
              <a:t>PNG</a:t>
            </a:r>
            <a:r>
              <a:rPr lang="hu-HU" dirty="0" smtClean="0"/>
              <a:t>: </a:t>
            </a:r>
            <a:r>
              <a:rPr lang="hu-HU" dirty="0" err="1" smtClean="0"/>
              <a:t>tömörítet</a:t>
            </a:r>
            <a:r>
              <a:rPr lang="en-US" dirty="0" err="1" smtClean="0"/>
              <a:t>len</a:t>
            </a:r>
            <a:r>
              <a:rPr lang="hu-HU" dirty="0" smtClean="0"/>
              <a:t>, lehet átlátszó a pixel színe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/>
              <a:t>GIF</a:t>
            </a:r>
            <a:r>
              <a:rPr lang="hu-HU" dirty="0" smtClean="0"/>
              <a:t>: </a:t>
            </a:r>
            <a:r>
              <a:rPr lang="hu-HU" dirty="0" err="1" smtClean="0"/>
              <a:t>tömörítetlen</a:t>
            </a:r>
            <a:r>
              <a:rPr lang="hu-HU" dirty="0" smtClean="0"/>
              <a:t>, animációt is támogat </a:t>
            </a:r>
            <a:endParaRPr lang="hu-HU" dirty="0"/>
          </a:p>
        </p:txBody>
      </p:sp>
      <p:pic>
        <p:nvPicPr>
          <p:cNvPr id="2050" name="Picture 2" descr="https://upload.wikimedia.org/wikipedia/commons/f/f9/Visual_impact_of_a_jpeg_compression_on_Photosh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5" y="1592267"/>
            <a:ext cx="6264275" cy="472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7604125" y="6316147"/>
            <a:ext cx="4349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JPG </a:t>
            </a:r>
            <a:r>
              <a:rPr lang="en-US" b="1" dirty="0" err="1" smtClean="0"/>
              <a:t>tömörítés</a:t>
            </a:r>
            <a:r>
              <a:rPr lang="en-US" b="1" dirty="0" smtClean="0"/>
              <a:t> </a:t>
            </a:r>
            <a:r>
              <a:rPr lang="en-US" b="1" dirty="0" err="1" smtClean="0"/>
              <a:t>hatásai</a:t>
            </a:r>
            <a:endParaRPr lang="hu-HU" dirty="0"/>
          </a:p>
        </p:txBody>
      </p:sp>
      <p:pic>
        <p:nvPicPr>
          <p:cNvPr id="2052" name="Picture 4" descr="Rotating earth (large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4555364"/>
            <a:ext cx="1586204" cy="158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442" y="4555364"/>
            <a:ext cx="1471413" cy="1568043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1124442" y="6208049"/>
            <a:ext cx="14714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PNG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3154363" y="6188066"/>
            <a:ext cx="14714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GIF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8342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D54-E51F-A64C-B29B-C25920525CE2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spc="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RGB SZÍNPROFIL</a:t>
            </a:r>
            <a:endParaRPr lang="en-US" sz="2800" b="1" spc="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endParaRPr lang="en-HU" sz="2800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0B43795-496F-BD46-B149-E5BFBB1B7C97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5" name="Téglalap 4"/>
          <p:cNvSpPr/>
          <p:nvPr/>
        </p:nvSpPr>
        <p:spPr>
          <a:xfrm>
            <a:off x="880053" y="1695450"/>
            <a:ext cx="9359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RGB: </a:t>
            </a:r>
            <a:r>
              <a:rPr lang="en-US" sz="2000" dirty="0" err="1" smtClean="0"/>
              <a:t>minden</a:t>
            </a:r>
            <a:r>
              <a:rPr lang="en-US" sz="2000" dirty="0" smtClean="0"/>
              <a:t> </a:t>
            </a:r>
            <a:r>
              <a:rPr lang="en-US" sz="2000" dirty="0" err="1" smtClean="0"/>
              <a:t>színt</a:t>
            </a:r>
            <a:r>
              <a:rPr lang="en-US" sz="2000" dirty="0" smtClean="0"/>
              <a:t> a </a:t>
            </a:r>
            <a:r>
              <a:rPr lang="en-US" sz="2000" dirty="0" err="1" smtClean="0"/>
              <a:t>három</a:t>
            </a:r>
            <a:r>
              <a:rPr lang="en-US" sz="2000" dirty="0" smtClean="0"/>
              <a:t> </a:t>
            </a:r>
            <a:r>
              <a:rPr lang="en-US" sz="2000" dirty="0" err="1" smtClean="0"/>
              <a:t>alapszín</a:t>
            </a:r>
            <a:r>
              <a:rPr lang="en-US" sz="2000" dirty="0" smtClean="0"/>
              <a:t> (</a:t>
            </a:r>
            <a:r>
              <a:rPr lang="en-US" sz="2000" dirty="0" err="1" smtClean="0"/>
              <a:t>piros</a:t>
            </a:r>
            <a:r>
              <a:rPr lang="en-US" sz="2000" dirty="0" smtClean="0"/>
              <a:t>, </a:t>
            </a:r>
            <a:r>
              <a:rPr lang="en-US" sz="2000" dirty="0" err="1" smtClean="0"/>
              <a:t>zöld</a:t>
            </a:r>
            <a:r>
              <a:rPr lang="en-US" sz="2000" dirty="0" smtClean="0"/>
              <a:t>, </a:t>
            </a:r>
            <a:r>
              <a:rPr lang="en-US" sz="2000" dirty="0" err="1" smtClean="0"/>
              <a:t>kék</a:t>
            </a:r>
            <a:r>
              <a:rPr lang="en-US" sz="2000" dirty="0" smtClean="0"/>
              <a:t>) </a:t>
            </a:r>
            <a:r>
              <a:rPr lang="en-US" sz="2000" dirty="0" err="1" smtClean="0"/>
              <a:t>additív</a:t>
            </a:r>
            <a:r>
              <a:rPr lang="en-US" sz="2000" dirty="0" smtClean="0"/>
              <a:t> </a:t>
            </a:r>
            <a:r>
              <a:rPr lang="en-US" sz="2000" dirty="0" err="1" smtClean="0"/>
              <a:t>keverésével</a:t>
            </a:r>
            <a:r>
              <a:rPr lang="en-US" sz="2000" dirty="0" smtClean="0"/>
              <a:t> </a:t>
            </a:r>
            <a:r>
              <a:rPr lang="en-US" sz="2000" dirty="0" err="1" smtClean="0"/>
              <a:t>hoz</a:t>
            </a:r>
            <a:r>
              <a:rPr lang="en-US" sz="2000" dirty="0" smtClean="0"/>
              <a:t> </a:t>
            </a:r>
            <a:r>
              <a:rPr lang="en-US" sz="2000" dirty="0" err="1" smtClean="0"/>
              <a:t>létre</a:t>
            </a:r>
            <a:r>
              <a:rPr lang="en-US" sz="2000" dirty="0" smtClean="0"/>
              <a:t>. </a:t>
            </a:r>
            <a:r>
              <a:rPr lang="en-US" sz="2000" dirty="0" err="1" smtClean="0"/>
              <a:t>Az</a:t>
            </a:r>
            <a:r>
              <a:rPr lang="en-US" sz="2000" dirty="0" smtClean="0"/>
              <a:t> </a:t>
            </a:r>
            <a:r>
              <a:rPr lang="en-US" sz="2000" dirty="0" err="1" smtClean="0"/>
              <a:t>alapszín</a:t>
            </a:r>
            <a:r>
              <a:rPr lang="en-US" sz="2000" dirty="0" smtClean="0"/>
              <a:t> </a:t>
            </a:r>
            <a:r>
              <a:rPr lang="en-US" sz="2000" dirty="0" err="1" smtClean="0"/>
              <a:t>értéke</a:t>
            </a:r>
            <a:r>
              <a:rPr lang="en-US" sz="2000" dirty="0" smtClean="0"/>
              <a:t> 0-255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vagy</a:t>
            </a:r>
            <a:r>
              <a:rPr lang="en-US" sz="2000" dirty="0" smtClean="0"/>
              <a:t> 0-1) </a:t>
            </a:r>
            <a:r>
              <a:rPr lang="en-US" sz="2000" dirty="0" err="1" smtClean="0"/>
              <a:t>között</a:t>
            </a:r>
            <a:r>
              <a:rPr lang="en-US" sz="2000" dirty="0" smtClean="0"/>
              <a:t> </a:t>
            </a:r>
            <a:r>
              <a:rPr lang="en-US" sz="2000" dirty="0" err="1" smtClean="0"/>
              <a:t>változhat</a:t>
            </a:r>
            <a:r>
              <a:rPr lang="en-US" sz="2000" dirty="0" smtClean="0"/>
              <a:t>.   </a:t>
            </a:r>
            <a:endParaRPr lang="hu-HU" sz="2000" dirty="0" smtClean="0"/>
          </a:p>
        </p:txBody>
      </p:sp>
      <p:sp>
        <p:nvSpPr>
          <p:cNvPr id="6" name="Téglalap 5"/>
          <p:cNvSpPr/>
          <p:nvPr/>
        </p:nvSpPr>
        <p:spPr>
          <a:xfrm>
            <a:off x="1661104" y="237924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Fehér</a:t>
            </a:r>
            <a:r>
              <a:rPr lang="en-US" dirty="0" smtClean="0"/>
              <a:t>: (255,255,255)</a:t>
            </a:r>
          </a:p>
          <a:p>
            <a:r>
              <a:rPr lang="en-US" dirty="0" err="1" smtClean="0"/>
              <a:t>Fekete</a:t>
            </a:r>
            <a:r>
              <a:rPr lang="en-US" dirty="0" smtClean="0"/>
              <a:t>: (0,0,0)</a:t>
            </a:r>
          </a:p>
          <a:p>
            <a:r>
              <a:rPr lang="en-US" dirty="0" err="1" smtClean="0"/>
              <a:t>Piros</a:t>
            </a:r>
            <a:r>
              <a:rPr lang="en-US" dirty="0" smtClean="0"/>
              <a:t>: (255,0,0)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880053" y="4632711"/>
            <a:ext cx="108261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3. </a:t>
            </a:r>
            <a:r>
              <a:rPr lang="en-US" sz="2000" dirty="0" err="1" smtClean="0">
                <a:solidFill>
                  <a:srgbClr val="FF0000"/>
                </a:solidFill>
              </a:rPr>
              <a:t>Kérdés</a:t>
            </a:r>
            <a:r>
              <a:rPr lang="en-US" sz="2000" dirty="0" smtClean="0">
                <a:solidFill>
                  <a:srgbClr val="FF0000"/>
                </a:solidFill>
              </a:rPr>
              <a:t>: </a:t>
            </a:r>
            <a:r>
              <a:rPr lang="en-US" sz="2000" dirty="0" err="1" smtClean="0">
                <a:solidFill>
                  <a:srgbClr val="FF0000"/>
                </a:solidFill>
              </a:rPr>
              <a:t>adja</a:t>
            </a:r>
            <a:r>
              <a:rPr lang="en-US" sz="2000" dirty="0" smtClean="0">
                <a:solidFill>
                  <a:srgbClr val="FF0000"/>
                </a:solidFill>
              </a:rPr>
              <a:t> meg </a:t>
            </a:r>
            <a:r>
              <a:rPr lang="en-US" sz="2000" dirty="0" err="1" smtClean="0">
                <a:solidFill>
                  <a:srgbClr val="FF0000"/>
                </a:solidFill>
              </a:rPr>
              <a:t>egy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világos</a:t>
            </a:r>
            <a:r>
              <a:rPr lang="en-US" sz="2000" dirty="0" smtClean="0">
                <a:solidFill>
                  <a:srgbClr val="FF0000"/>
                </a:solidFill>
              </a:rPr>
              <a:t>- </a:t>
            </a:r>
            <a:r>
              <a:rPr lang="en-US" sz="2000" dirty="0" err="1" smtClean="0">
                <a:solidFill>
                  <a:srgbClr val="FF0000"/>
                </a:solidFill>
              </a:rPr>
              <a:t>és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egy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sötétszürke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szín</a:t>
            </a:r>
            <a:r>
              <a:rPr lang="en-US" sz="2000" dirty="0" smtClean="0">
                <a:solidFill>
                  <a:srgbClr val="FF0000"/>
                </a:solidFill>
              </a:rPr>
              <a:t> RGB </a:t>
            </a:r>
            <a:r>
              <a:rPr lang="en-US" sz="2000" dirty="0" err="1" smtClean="0">
                <a:solidFill>
                  <a:srgbClr val="FF0000"/>
                </a:solidFill>
              </a:rPr>
              <a:t>kódját</a:t>
            </a:r>
            <a:r>
              <a:rPr lang="en-US" sz="2000" dirty="0" smtClean="0">
                <a:solidFill>
                  <a:srgbClr val="FF0000"/>
                </a:solidFill>
              </a:rPr>
              <a:t>!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4. </a:t>
            </a:r>
            <a:r>
              <a:rPr lang="en-US" sz="2000" dirty="0" err="1" smtClean="0">
                <a:solidFill>
                  <a:srgbClr val="FF0000"/>
                </a:solidFill>
              </a:rPr>
              <a:t>Kérdés</a:t>
            </a:r>
            <a:r>
              <a:rPr lang="en-US" sz="2000" dirty="0" smtClean="0">
                <a:solidFill>
                  <a:srgbClr val="FF0000"/>
                </a:solidFill>
              </a:rPr>
              <a:t>: </a:t>
            </a:r>
            <a:r>
              <a:rPr lang="en-US" sz="2000" dirty="0" err="1" smtClean="0">
                <a:solidFill>
                  <a:srgbClr val="FF0000"/>
                </a:solidFill>
              </a:rPr>
              <a:t>milyen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színű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az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alábbi</a:t>
            </a:r>
            <a:r>
              <a:rPr lang="en-US" sz="2000" dirty="0" smtClean="0">
                <a:solidFill>
                  <a:srgbClr val="FF0000"/>
                </a:solidFill>
              </a:rPr>
              <a:t> RGB </a:t>
            </a:r>
            <a:r>
              <a:rPr lang="en-US" sz="2000" dirty="0" err="1" smtClean="0">
                <a:solidFill>
                  <a:srgbClr val="FF0000"/>
                </a:solidFill>
              </a:rPr>
              <a:t>kóddal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megadott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szín</a:t>
            </a:r>
            <a:r>
              <a:rPr lang="en-US" sz="2000" dirty="0" smtClean="0">
                <a:solidFill>
                  <a:srgbClr val="FF0000"/>
                </a:solidFill>
              </a:rPr>
              <a:t>: (120,0,120)?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hu-HU" sz="2000" dirty="0" smtClean="0">
              <a:solidFill>
                <a:srgbClr val="FF0000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880053" y="3379525"/>
            <a:ext cx="9359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Alkalmazások</a:t>
            </a:r>
            <a:r>
              <a:rPr lang="en-US" sz="2000" dirty="0" smtClean="0"/>
              <a:t>: </a:t>
            </a:r>
            <a:r>
              <a:rPr lang="en-US" sz="2000" dirty="0" err="1" smtClean="0"/>
              <a:t>képernyők</a:t>
            </a:r>
            <a:r>
              <a:rPr lang="en-US" sz="2000" dirty="0" smtClean="0"/>
              <a:t>, </a:t>
            </a:r>
            <a:r>
              <a:rPr lang="en-US" sz="2000" dirty="0" err="1" smtClean="0"/>
              <a:t>kijelzők</a:t>
            </a:r>
            <a:r>
              <a:rPr lang="en-US" sz="2000" dirty="0" smtClean="0"/>
              <a:t>, </a:t>
            </a:r>
            <a:r>
              <a:rPr lang="en-US" sz="2000" dirty="0" err="1" smtClean="0"/>
              <a:t>ahol</a:t>
            </a:r>
            <a:r>
              <a:rPr lang="en-US" sz="2000" dirty="0" smtClean="0"/>
              <a:t> a </a:t>
            </a:r>
            <a:r>
              <a:rPr lang="en-US" sz="2000" dirty="0" err="1" smtClean="0"/>
              <a:t>kép</a:t>
            </a:r>
            <a:r>
              <a:rPr lang="en-US" sz="2000" dirty="0" smtClean="0"/>
              <a:t> </a:t>
            </a:r>
            <a:r>
              <a:rPr lang="en-US" sz="2000" dirty="0" err="1" smtClean="0"/>
              <a:t>lámpák</a:t>
            </a:r>
            <a:r>
              <a:rPr lang="en-US" sz="2000" dirty="0" smtClean="0"/>
              <a:t> </a:t>
            </a:r>
            <a:r>
              <a:rPr lang="en-US" sz="2000" dirty="0" err="1" smtClean="0"/>
              <a:t>világításával</a:t>
            </a:r>
            <a:r>
              <a:rPr lang="en-US" sz="2000" dirty="0" smtClean="0"/>
              <a:t> </a:t>
            </a:r>
            <a:r>
              <a:rPr lang="en-US" sz="2000" dirty="0" err="1" smtClean="0"/>
              <a:t>jön</a:t>
            </a:r>
            <a:r>
              <a:rPr lang="en-US" sz="2000" dirty="0" smtClean="0"/>
              <a:t> </a:t>
            </a:r>
            <a:r>
              <a:rPr lang="en-US" sz="2000" dirty="0" err="1" smtClean="0"/>
              <a:t>létre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innen</a:t>
            </a:r>
            <a:r>
              <a:rPr lang="en-US" sz="2000" dirty="0" smtClean="0"/>
              <a:t> </a:t>
            </a:r>
            <a:r>
              <a:rPr lang="en-US" sz="2000" dirty="0" err="1" smtClean="0"/>
              <a:t>ered</a:t>
            </a:r>
            <a:r>
              <a:rPr lang="en-US" sz="2000" dirty="0" smtClean="0"/>
              <a:t> </a:t>
            </a:r>
            <a:r>
              <a:rPr lang="en-US" sz="2000" dirty="0" err="1" smtClean="0"/>
              <a:t>az</a:t>
            </a:r>
            <a:r>
              <a:rPr lang="en-US" sz="2000" dirty="0" smtClean="0"/>
              <a:t> </a:t>
            </a:r>
            <a:r>
              <a:rPr lang="en-US" sz="2000" dirty="0" err="1" smtClean="0"/>
              <a:t>addíció</a:t>
            </a:r>
            <a:r>
              <a:rPr lang="en-US" sz="2000" dirty="0" smtClean="0"/>
              <a:t>) </a:t>
            </a:r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230640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D54-E51F-A64C-B29B-C25920525CE2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spc="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CMYK</a:t>
            </a:r>
            <a:r>
              <a:rPr lang="en-US" sz="2800" b="1" spc="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SZÍNPROFIL</a:t>
            </a:r>
            <a:endParaRPr lang="en-US" sz="2800" b="1" spc="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endParaRPr lang="en-HU" sz="2800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0B43795-496F-BD46-B149-E5BFBB1B7C97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5" name="Téglalap 4"/>
          <p:cNvSpPr/>
          <p:nvPr/>
        </p:nvSpPr>
        <p:spPr>
          <a:xfrm>
            <a:off x="880053" y="1695450"/>
            <a:ext cx="9359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CMYK: </a:t>
            </a:r>
            <a:r>
              <a:rPr lang="en-US" sz="2000" dirty="0" err="1" smtClean="0"/>
              <a:t>szubtraktív</a:t>
            </a:r>
            <a:r>
              <a:rPr lang="en-US" sz="2000" dirty="0" smtClean="0"/>
              <a:t> </a:t>
            </a:r>
            <a:r>
              <a:rPr lang="en-US" sz="2000" dirty="0" err="1" smtClean="0"/>
              <a:t>modell</a:t>
            </a:r>
            <a:r>
              <a:rPr lang="en-US" sz="2000" dirty="0" smtClean="0"/>
              <a:t>, a </a:t>
            </a:r>
            <a:r>
              <a:rPr lang="en-US" sz="2000" dirty="0" err="1" smtClean="0"/>
              <a:t>szín</a:t>
            </a:r>
            <a:r>
              <a:rPr lang="en-US" sz="2000" dirty="0" smtClean="0"/>
              <a:t> a </a:t>
            </a:r>
            <a:r>
              <a:rPr lang="en-US" sz="2000" dirty="0" err="1" smtClean="0"/>
              <a:t>festékpontokról</a:t>
            </a:r>
            <a:r>
              <a:rPr lang="en-US" sz="2000" dirty="0" smtClean="0"/>
              <a:t> </a:t>
            </a:r>
            <a:r>
              <a:rPr lang="en-US" sz="2000" dirty="0" err="1" smtClean="0"/>
              <a:t>visszavert</a:t>
            </a:r>
            <a:r>
              <a:rPr lang="en-US" sz="2000" dirty="0" smtClean="0"/>
              <a:t> </a:t>
            </a:r>
            <a:r>
              <a:rPr lang="en-US" sz="2000" dirty="0" err="1" smtClean="0"/>
              <a:t>fényből</a:t>
            </a:r>
            <a:r>
              <a:rPr lang="en-US" sz="2000" dirty="0" smtClean="0"/>
              <a:t> </a:t>
            </a:r>
            <a:r>
              <a:rPr lang="en-US" sz="2000" dirty="0" err="1" smtClean="0"/>
              <a:t>ered</a:t>
            </a:r>
            <a:r>
              <a:rPr lang="en-US" sz="2000" dirty="0" smtClean="0"/>
              <a:t>. A </a:t>
            </a:r>
            <a:r>
              <a:rPr lang="en-US" sz="2000" dirty="0" err="1" smtClean="0"/>
              <a:t>négy</a:t>
            </a:r>
            <a:r>
              <a:rPr lang="en-US" sz="2000" dirty="0" smtClean="0"/>
              <a:t> </a:t>
            </a:r>
            <a:r>
              <a:rPr lang="en-US" sz="2000" dirty="0" err="1" smtClean="0"/>
              <a:t>alapszín</a:t>
            </a:r>
            <a:r>
              <a:rPr lang="en-US" sz="2000" dirty="0" smtClean="0"/>
              <a:t> (</a:t>
            </a:r>
            <a:r>
              <a:rPr lang="en-US" sz="2000" dirty="0" err="1" smtClean="0"/>
              <a:t>cián</a:t>
            </a:r>
            <a:r>
              <a:rPr lang="en-US" sz="2000" dirty="0" smtClean="0"/>
              <a:t>, magenta, </a:t>
            </a:r>
            <a:r>
              <a:rPr lang="en-US" sz="2000" dirty="0" err="1" smtClean="0"/>
              <a:t>sárga</a:t>
            </a:r>
            <a:r>
              <a:rPr lang="en-US" sz="2000" dirty="0" smtClean="0"/>
              <a:t>, </a:t>
            </a:r>
            <a:r>
              <a:rPr lang="en-US" sz="2000" dirty="0" err="1" smtClean="0"/>
              <a:t>fekete</a:t>
            </a:r>
            <a:r>
              <a:rPr lang="en-US" sz="2000" dirty="0" smtClean="0"/>
              <a:t>)  </a:t>
            </a:r>
            <a:endParaRPr lang="hu-HU" sz="2000" dirty="0" smtClean="0"/>
          </a:p>
        </p:txBody>
      </p:sp>
      <p:sp>
        <p:nvSpPr>
          <p:cNvPr id="9" name="Téglalap 8"/>
          <p:cNvSpPr/>
          <p:nvPr/>
        </p:nvSpPr>
        <p:spPr>
          <a:xfrm>
            <a:off x="880053" y="2572783"/>
            <a:ext cx="93593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Alkalmazások</a:t>
            </a:r>
            <a:r>
              <a:rPr lang="en-US" sz="2000" dirty="0" smtClean="0"/>
              <a:t>: </a:t>
            </a:r>
            <a:r>
              <a:rPr lang="en-US" sz="2000" dirty="0" err="1" smtClean="0"/>
              <a:t>nyomtatott</a:t>
            </a:r>
            <a:r>
              <a:rPr lang="en-US" sz="2000" dirty="0" smtClean="0"/>
              <a:t> </a:t>
            </a:r>
            <a:r>
              <a:rPr lang="en-US" sz="2000" dirty="0" err="1" smtClean="0"/>
              <a:t>anyagok</a:t>
            </a:r>
            <a:endParaRPr lang="hu-HU" sz="2000" dirty="0" smtClean="0"/>
          </a:p>
        </p:txBody>
      </p:sp>
      <p:pic>
        <p:nvPicPr>
          <p:cNvPr id="1028" name="Picture 4" descr="https://upload.wikimedia.org/wikipedia/commons/thumb/1/19/SubtractiveColor.svg/120px-SubtractiveColor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134" y="1540307"/>
            <a:ext cx="1804090" cy="180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églalap 9"/>
          <p:cNvSpPr/>
          <p:nvPr/>
        </p:nvSpPr>
        <p:spPr>
          <a:xfrm>
            <a:off x="880053" y="3241030"/>
            <a:ext cx="852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Probléma</a:t>
            </a:r>
            <a:r>
              <a:rPr lang="en-US" sz="2000" b="1" dirty="0" smtClean="0"/>
              <a:t>: </a:t>
            </a:r>
            <a:r>
              <a:rPr lang="en-US" sz="2000" dirty="0" smtClean="0"/>
              <a:t>a </a:t>
            </a:r>
            <a:r>
              <a:rPr lang="en-US" sz="2000" dirty="0" err="1" smtClean="0"/>
              <a:t>nyomtatás</a:t>
            </a:r>
            <a:r>
              <a:rPr lang="en-US" sz="2000" dirty="0" smtClean="0"/>
              <a:t> </a:t>
            </a:r>
            <a:r>
              <a:rPr lang="en-US" sz="2000" dirty="0" err="1" smtClean="0"/>
              <a:t>során</a:t>
            </a:r>
            <a:r>
              <a:rPr lang="en-US" sz="2000" dirty="0" smtClean="0"/>
              <a:t> RGB-</a:t>
            </a:r>
            <a:r>
              <a:rPr lang="en-US" sz="2000" dirty="0" err="1" smtClean="0"/>
              <a:t>ből</a:t>
            </a:r>
            <a:r>
              <a:rPr lang="en-US" sz="2000" dirty="0" smtClean="0"/>
              <a:t> CMYK-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kell</a:t>
            </a:r>
            <a:r>
              <a:rPr lang="en-US" sz="2000" dirty="0" smtClean="0"/>
              <a:t> </a:t>
            </a:r>
            <a:r>
              <a:rPr lang="en-US" sz="2000" dirty="0" err="1" smtClean="0"/>
              <a:t>áttérni</a:t>
            </a:r>
            <a:r>
              <a:rPr lang="en-US" sz="2000" dirty="0" smtClean="0"/>
              <a:t>, </a:t>
            </a:r>
            <a:r>
              <a:rPr lang="en-US" sz="2000" dirty="0" err="1" smtClean="0"/>
              <a:t>ami</a:t>
            </a:r>
            <a:r>
              <a:rPr lang="en-US" sz="2000" dirty="0" smtClean="0"/>
              <a:t> </a:t>
            </a:r>
            <a:r>
              <a:rPr lang="en-US" sz="2000" dirty="0" err="1" smtClean="0"/>
              <a:t>miatt</a:t>
            </a:r>
            <a:r>
              <a:rPr lang="en-US" sz="2000" dirty="0" smtClean="0"/>
              <a:t> a </a:t>
            </a:r>
            <a:r>
              <a:rPr lang="en-US" sz="2000" dirty="0" err="1" smtClean="0"/>
              <a:t>színek</a:t>
            </a:r>
            <a:r>
              <a:rPr lang="en-US" sz="2000" dirty="0" smtClean="0"/>
              <a:t> a </a:t>
            </a:r>
            <a:r>
              <a:rPr lang="en-US" sz="2000" dirty="0" err="1" smtClean="0"/>
              <a:t>nyomtatásban</a:t>
            </a:r>
            <a:r>
              <a:rPr lang="en-US" sz="2000" dirty="0" smtClean="0"/>
              <a:t> </a:t>
            </a:r>
            <a:r>
              <a:rPr lang="en-US" sz="2000" dirty="0" err="1" smtClean="0"/>
              <a:t>eltérhetnek</a:t>
            </a:r>
            <a:r>
              <a:rPr lang="en-US" sz="2000" dirty="0" smtClean="0"/>
              <a:t> a </a:t>
            </a:r>
            <a:r>
              <a:rPr lang="en-US" sz="2000" dirty="0" err="1" smtClean="0"/>
              <a:t>képernyőn</a:t>
            </a:r>
            <a:r>
              <a:rPr lang="en-US" sz="2000" dirty="0" smtClean="0"/>
              <a:t> </a:t>
            </a:r>
            <a:r>
              <a:rPr lang="en-US" sz="2000" dirty="0" err="1" smtClean="0"/>
              <a:t>látott</a:t>
            </a:r>
            <a:r>
              <a:rPr lang="en-US" sz="2000" dirty="0" smtClean="0"/>
              <a:t> </a:t>
            </a:r>
            <a:r>
              <a:rPr lang="en-US" sz="2000" dirty="0" err="1" smtClean="0"/>
              <a:t>színektől</a:t>
            </a:r>
            <a:endParaRPr lang="hu-HU" sz="2000" dirty="0" smtClean="0"/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2720284" y="4213328"/>
            <a:ext cx="6137966" cy="2162507"/>
            <a:chOff x="1129609" y="4213328"/>
            <a:chExt cx="6137966" cy="2162507"/>
          </a:xfrm>
        </p:grpSpPr>
        <p:pic>
          <p:nvPicPr>
            <p:cNvPr id="1030" name="Picture 6" descr="https://upload.wikimedia.org/wikipedia/commons/thumb/c/c5/CMYK_closeup.jpg/1024px-CMYK_closeup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9609" y="4217053"/>
              <a:ext cx="2857945" cy="2144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s://upload.wikimedia.org/wikipedia/commons/thumb/0/01/CMYK_under_a_microscope.jpg/1024px-CMYK_under_a_microscop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5254" y="4213328"/>
              <a:ext cx="2882321" cy="2162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églalap 2"/>
            <p:cNvSpPr/>
            <p:nvPr/>
          </p:nvSpPr>
          <p:spPr>
            <a:xfrm>
              <a:off x="2708854" y="4794353"/>
              <a:ext cx="1075879" cy="80175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11" name="Egyenes összekötő 10"/>
            <p:cNvCxnSpPr>
              <a:stCxn id="1032" idx="1"/>
            </p:cNvCxnSpPr>
            <p:nvPr/>
          </p:nvCxnSpPr>
          <p:spPr>
            <a:xfrm flipH="1" flipV="1">
              <a:off x="3784733" y="4895850"/>
              <a:ext cx="600521" cy="3987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180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D54-E51F-A64C-B29B-C25920525CE2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spc="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 FELÉPÍTÉSE</a:t>
            </a:r>
          </a:p>
          <a:p>
            <a:pPr>
              <a:lnSpc>
                <a:spcPct val="120000"/>
              </a:lnSpc>
            </a:pPr>
            <a:endParaRPr lang="en-HU" sz="2800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0B43795-496F-BD46-B149-E5BFBB1B7C97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503" y="1984543"/>
            <a:ext cx="7314297" cy="439040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995391" y="4225909"/>
            <a:ext cx="14714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eszköztár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8380792" y="4225909"/>
            <a:ext cx="1471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rétegek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listája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2351467" y="2424013"/>
            <a:ext cx="14714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vonalzó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6977527" y="2538540"/>
            <a:ext cx="1781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Eszközp</a:t>
            </a:r>
            <a:r>
              <a:rPr lang="en-US" b="1" dirty="0" err="1" smtClean="0">
                <a:solidFill>
                  <a:schemeClr val="bg1"/>
                </a:solidFill>
              </a:rPr>
              <a:t>anelek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9557329" y="6051777"/>
            <a:ext cx="22727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Rétegek</a:t>
            </a:r>
            <a:r>
              <a:rPr lang="en-US" b="1" dirty="0" smtClean="0"/>
              <a:t> </a:t>
            </a:r>
            <a:r>
              <a:rPr lang="en-US" b="1" dirty="0" err="1" smtClean="0"/>
              <a:t>törlése</a:t>
            </a:r>
            <a:r>
              <a:rPr lang="en-US" b="1" dirty="0" smtClean="0"/>
              <a:t>, </a:t>
            </a:r>
            <a:r>
              <a:rPr lang="en-US" b="1" dirty="0" err="1" smtClean="0"/>
              <a:t>új</a:t>
            </a:r>
            <a:r>
              <a:rPr lang="en-US" b="1" dirty="0" smtClean="0"/>
              <a:t> </a:t>
            </a:r>
            <a:r>
              <a:rPr lang="en-US" b="1" dirty="0" err="1" smtClean="0"/>
              <a:t>réteg</a:t>
            </a:r>
            <a:r>
              <a:rPr lang="en-US" b="1" dirty="0" smtClean="0"/>
              <a:t>, </a:t>
            </a:r>
            <a:r>
              <a:rPr lang="en-US" b="1" dirty="0" err="1" smtClean="0"/>
              <a:t>másolás</a:t>
            </a:r>
            <a:r>
              <a:rPr lang="en-US" b="1" dirty="0" smtClean="0"/>
              <a:t> </a:t>
            </a:r>
            <a:r>
              <a:rPr lang="en-US" b="1" dirty="0" err="1" smtClean="0"/>
              <a:t>stb</a:t>
            </a:r>
            <a:r>
              <a:rPr lang="en-US" b="1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591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708</Words>
  <Application>Microsoft Office PowerPoint</Application>
  <PresentationFormat>Szélesvásznú</PresentationFormat>
  <Paragraphs>108</Paragraphs>
  <Slides>13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Verdana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Eszter</dc:creator>
  <cp:lastModifiedBy>Eszter</cp:lastModifiedBy>
  <cp:revision>34</cp:revision>
  <dcterms:created xsi:type="dcterms:W3CDTF">2022-04-20T09:03:40Z</dcterms:created>
  <dcterms:modified xsi:type="dcterms:W3CDTF">2022-05-04T23:51:02Z</dcterms:modified>
</cp:coreProperties>
</file>